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5" r:id="rId2"/>
    <p:sldId id="330" r:id="rId3"/>
    <p:sldId id="333" r:id="rId4"/>
    <p:sldId id="335" r:id="rId5"/>
    <p:sldId id="32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n Dennis" initials="JD" lastIdx="1" clrIdx="0">
    <p:extLst>
      <p:ext uri="{19B8F6BF-5375-455C-9EA6-DF929625EA0E}">
        <p15:presenceInfo xmlns:p15="http://schemas.microsoft.com/office/powerpoint/2012/main" userId="John Denni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E3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5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7E06B-3AFC-4464-9373-9FC5BADF68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196C44-E32D-4707-AC67-6FD4D35DBF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2E553F-E429-45C0-A86B-20BD0BF5F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F1C-C894-43E0-A0B8-F361B5B1BE4A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3169C-D73C-4478-BEE1-F551C67EC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B4A5D6-ED74-41B1-8350-9A69F9B00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760-BE60-4ADA-A694-C5A0641B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978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41A5F-5DAE-4B64-9525-42D033D1B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085FB7-FB15-4CC8-A286-040B5EEAA9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8D9C30-6406-483D-A6EF-57920363D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F1C-C894-43E0-A0B8-F361B5B1BE4A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5999AC-92C5-4E1F-B37C-308FF6407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2C1936-D9E0-4EEA-B532-D8340973D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760-BE60-4ADA-A694-C5A0641B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836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A08A55-75E2-478A-AB0B-4547A83CC6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A577AC-A63C-4268-8A58-577933778F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F117B4-D05A-45F7-8091-4160A861F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F1C-C894-43E0-A0B8-F361B5B1BE4A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FFCE7-729B-4ED6-86B7-DAA05F09A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130559-E5FB-4998-A870-A71B0A737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760-BE60-4ADA-A694-C5A0641B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313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E8574-5D00-4910-976A-1E0CA941F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344AC7-B09D-40A3-B6AF-5DDE6244A4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822FE3-8432-40A7-8AC9-3CF30F0FC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F1C-C894-43E0-A0B8-F361B5B1BE4A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86DFB-BD9C-4545-BC8A-962E99E14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678464-3286-4392-BB5F-A5432853A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760-BE60-4ADA-A694-C5A0641B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453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3FA4D-1BDB-4B4A-BA11-4131E51CE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F6604B-F73D-4221-8DBF-D4A88E40D9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019D5A-41A4-4BB7-8C81-92422ADA9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F1C-C894-43E0-A0B8-F361B5B1BE4A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2BC626-96D0-4AAB-A554-178719300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2BE3B9-12CD-4953-BFBF-EB0339719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760-BE60-4ADA-A694-C5A0641B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74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2133C-8576-4578-97B1-53462530F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E362A9-88F4-4318-B5BC-98856F50F9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D4791D-7271-4ECA-AA9D-4A7B1D6162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9685B2-6F44-4825-A2D2-BECC5DFD3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F1C-C894-43E0-A0B8-F361B5B1BE4A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400CA-6F56-4445-9E5F-4F5A3C29E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723086-1263-488A-8FB0-ECA1BF5DE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760-BE60-4ADA-A694-C5A0641B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257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55DBB-0462-4014-B386-9214AE196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E53809-AE43-4BAD-9CB1-70B0E50BF0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EE791D-F262-474A-9E5E-A042C2E1DD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3E2BE6-AB97-46CD-8B07-95C7D8DF50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FE6144-1F06-43D6-A3F8-2CB9EB608A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D70085-1A9E-43CE-866A-AC324AE70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F1C-C894-43E0-A0B8-F361B5B1BE4A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71907C-E89C-4A07-90ED-CD34490B9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CD8F29-DBD6-4F8E-A16A-2D2CFAF4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760-BE60-4ADA-A694-C5A0641B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67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F7157-5951-4158-BEC1-19B42BA21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B34BE-17B5-47E2-91D2-2FFEE2F50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F1C-C894-43E0-A0B8-F361B5B1BE4A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6A1878-3558-487E-BAF0-D2BAE2C7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7A766A-8DC4-4FDF-AFC4-7D259A73D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760-BE60-4ADA-A694-C5A0641B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675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8C9EE5-5288-4461-94FA-B215F4FC4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F1C-C894-43E0-A0B8-F361B5B1BE4A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89F894-4F7A-4ADF-A261-C8AEFB12C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4BA31-47A6-47D3-8DF8-FEFAC99C3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760-BE60-4ADA-A694-C5A0641B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623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35852-B5DF-49E6-80A8-7C2A73456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3C4EDF-4F13-43F5-9D64-18DB8A322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D1106-7C6F-4AAA-B669-B5768F34CA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9B4574-D3B8-480D-809B-D202EAB4F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F1C-C894-43E0-A0B8-F361B5B1BE4A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7BF0A5-1238-4CFC-8817-553045D6E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5F00A7-1DB8-4301-9BEE-13A5BDEDC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760-BE60-4ADA-A694-C5A0641B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30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2AB0E-1283-4DEE-B382-D086E4AFC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4C1DB5-2A35-47AD-BED1-D6BBE2547B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8ECCF9-7FD2-46FE-8BD7-6750DC060D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68A320-28D7-4C55-B785-8B084D6B9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F1C-C894-43E0-A0B8-F361B5B1BE4A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7B5DF5-A65E-4F57-BA4D-361BF49E5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7ECB7E-015E-4D8D-9FFF-81925F349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760-BE60-4ADA-A694-C5A0641B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3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903A62-918F-4C21-98B3-56FAFE70B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31ED3D-6D9F-432E-A642-C36EA8F4AE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03050D-0C5A-4D9B-A224-F54F9E995C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B6F1C-C894-43E0-A0B8-F361B5B1BE4A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3E65C9-80D0-49F5-ACA3-F74BD95F44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DF57A3-5650-4575-B4BB-97FD5B663E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FB760-BE60-4ADA-A694-C5A0641B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CA4DA8-76F8-48AD-A53D-DC495152CD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7084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4D6B7C4-7794-4590-8BED-76BB001AE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2668" y="6364287"/>
            <a:ext cx="7201697" cy="257175"/>
          </a:xfrm>
          <a:prstGeom prst="rect">
            <a:avLst/>
          </a:prstGeom>
        </p:spPr>
      </p:pic>
      <p:sp>
        <p:nvSpPr>
          <p:cNvPr id="9" name="Title 5">
            <a:extLst>
              <a:ext uri="{FF2B5EF4-FFF2-40B4-BE49-F238E27FC236}">
                <a16:creationId xmlns:a16="http://schemas.microsoft.com/office/drawing/2014/main" id="{98AA0579-54F8-4182-9F8E-59EA87097E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80821" y="-87084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en-US" sz="4000" b="1" dirty="0">
                <a:solidFill>
                  <a:schemeClr val="accent1"/>
                </a:solidFill>
                <a:latin typeface="Arial" panose="020B0604020202020204" pitchFamily="34" charset="0"/>
              </a:rPr>
              <a:t>I. </a:t>
            </a:r>
            <a:r>
              <a:rPr lang="en-US" altLang="en-US" sz="3600" b="1" dirty="0">
                <a:solidFill>
                  <a:schemeClr val="accent1"/>
                </a:solidFill>
                <a:latin typeface="Arial" panose="020B0604020202020204" pitchFamily="34" charset="0"/>
              </a:rPr>
              <a:t>Project Summary </a:t>
            </a:r>
            <a:endParaRPr lang="en-US" altLang="en-US" sz="4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C7E5FB6-7DE5-4D33-9E85-14C442A9C471}"/>
              </a:ext>
            </a:extLst>
          </p:cNvPr>
          <p:cNvCxnSpPr/>
          <p:nvPr/>
        </p:nvCxnSpPr>
        <p:spPr>
          <a:xfrm>
            <a:off x="914400" y="836586"/>
            <a:ext cx="1065422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587DC8BF-74D5-445E-AA49-07188903B0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6254530"/>
              </p:ext>
            </p:extLst>
          </p:nvPr>
        </p:nvGraphicFramePr>
        <p:xfrm>
          <a:off x="285750" y="2075065"/>
          <a:ext cx="11588615" cy="410966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385868">
                  <a:extLst>
                    <a:ext uri="{9D8B030D-6E8A-4147-A177-3AD203B41FA5}">
                      <a16:colId xmlns:a16="http://schemas.microsoft.com/office/drawing/2014/main" val="1613171800"/>
                    </a:ext>
                  </a:extLst>
                </a:gridCol>
                <a:gridCol w="9202747">
                  <a:extLst>
                    <a:ext uri="{9D8B030D-6E8A-4147-A177-3AD203B41FA5}">
                      <a16:colId xmlns:a16="http://schemas.microsoft.com/office/drawing/2014/main" val="495313880"/>
                    </a:ext>
                  </a:extLst>
                </a:gridCol>
              </a:tblGrid>
              <a:tr h="740748">
                <a:tc>
                  <a:txBody>
                    <a:bodyPr/>
                    <a:lstStyle/>
                    <a:p>
                      <a:r>
                        <a:rPr lang="en-US" sz="1800" b="1" dirty="0"/>
                        <a:t>Project 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Socio-Economic</a:t>
                      </a:r>
                      <a:r>
                        <a:rPr lang="en-US" sz="18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Empowerment of Disadvantage (SEED) Youth in Liberia </a:t>
                      </a:r>
                      <a:endParaRPr lang="en-US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8848322"/>
                  </a:ext>
                </a:extLst>
              </a:tr>
              <a:tr h="815780">
                <a:tc>
                  <a:txBody>
                    <a:bodyPr/>
                    <a:lstStyle/>
                    <a:p>
                      <a:r>
                        <a:rPr lang="en-US" b="1" dirty="0"/>
                        <a:t>Participating UN agencies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UNDP (Coordinating</a:t>
                      </a:r>
                      <a:r>
                        <a:rPr lang="en-US" b="0" baseline="0" dirty="0"/>
                        <a:t> Agency</a:t>
                      </a:r>
                      <a:r>
                        <a:rPr lang="en-US" b="0" dirty="0"/>
                        <a:t>)</a:t>
                      </a:r>
                      <a:r>
                        <a:rPr lang="en-US" b="0" baseline="0" dirty="0"/>
                        <a:t> &amp; UNFPA.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8670774"/>
                  </a:ext>
                </a:extLst>
              </a:tr>
              <a:tr h="815780">
                <a:tc>
                  <a:txBody>
                    <a:bodyPr/>
                    <a:lstStyle/>
                    <a:p>
                      <a:r>
                        <a:rPr lang="en-US" b="1" dirty="0"/>
                        <a:t>Implementation period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December 2018 – May 2020 (18 months)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9101611"/>
                  </a:ext>
                </a:extLst>
              </a:tr>
              <a:tr h="1515021">
                <a:tc>
                  <a:txBody>
                    <a:bodyPr/>
                    <a:lstStyle/>
                    <a:p>
                      <a:r>
                        <a:rPr lang="en-US" b="1" dirty="0"/>
                        <a:t>Expenditure to date</a:t>
                      </a:r>
                    </a:p>
                  </a:txBody>
                  <a:tcPr>
                    <a:solidFill>
                      <a:srgbClr val="20E3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UNDP    -  USD 16,540.00 (2.6%) out of USD 630,000.39  First tranche</a:t>
                      </a:r>
                    </a:p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UNFPA  -  USD 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94,698  (27 %) 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out of USD 350,000.27 First tranche</a:t>
                      </a:r>
                    </a:p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Total</a:t>
                      </a:r>
                      <a:r>
                        <a:rPr lang="en-US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First Tranche  -  USD  111,238</a:t>
                      </a:r>
                    </a:p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 (11.4%)  out of USD 980,000.66</a:t>
                      </a:r>
                    </a:p>
                    <a:p>
                      <a:endParaRPr lang="en-US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PROJECT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</a:rPr>
                        <a:t> TOTAL:   111,238  USD 8% out of 1,400,000.96</a:t>
                      </a:r>
                    </a:p>
                  </a:txBody>
                  <a:tcPr>
                    <a:solidFill>
                      <a:srgbClr val="20E3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6992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4310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CA4DA8-76F8-48AD-A53D-DC495152CD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5">
            <a:extLst>
              <a:ext uri="{FF2B5EF4-FFF2-40B4-BE49-F238E27FC236}">
                <a16:creationId xmlns:a16="http://schemas.microsoft.com/office/drawing/2014/main" id="{98AA0579-54F8-4182-9F8E-59EA87097E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80821" y="154547"/>
            <a:ext cx="10515600" cy="445502"/>
          </a:xfrm>
        </p:spPr>
        <p:txBody>
          <a:bodyPr>
            <a:normAutofit fontScale="90000"/>
          </a:bodyPr>
          <a:lstStyle/>
          <a:p>
            <a:r>
              <a:rPr lang="en-US" altLang="en-US" sz="4000" b="1" dirty="0">
                <a:solidFill>
                  <a:schemeClr val="accent1"/>
                </a:solidFill>
                <a:latin typeface="Arial" panose="020B0604020202020204" pitchFamily="34" charset="0"/>
              </a:rPr>
              <a:t>II. </a:t>
            </a:r>
            <a:r>
              <a:rPr lang="en-US" altLang="en-US" sz="3600" b="1" dirty="0">
                <a:solidFill>
                  <a:schemeClr val="accent1"/>
                </a:solidFill>
                <a:latin typeface="Arial" panose="020B0604020202020204" pitchFamily="34" charset="0"/>
              </a:rPr>
              <a:t>Progress to date</a:t>
            </a:r>
            <a:endParaRPr lang="en-US" altLang="en-US" sz="4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C7E5FB6-7DE5-4D33-9E85-14C442A9C471}"/>
              </a:ext>
            </a:extLst>
          </p:cNvPr>
          <p:cNvCxnSpPr/>
          <p:nvPr/>
        </p:nvCxnSpPr>
        <p:spPr>
          <a:xfrm>
            <a:off x="914400" y="836586"/>
            <a:ext cx="1065422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35466A3-C9A2-4DC7-B6F4-DD11A253A8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547" y="522718"/>
            <a:ext cx="10636906" cy="231878"/>
          </a:xfrm>
        </p:spPr>
        <p:txBody>
          <a:bodyPr>
            <a:noAutofit/>
          </a:bodyPr>
          <a:lstStyle/>
          <a:p>
            <a:r>
              <a:rPr lang="en-US" sz="1600" dirty="0"/>
              <a:t>Key achievements against the planned outcomes and outputs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218D6BD-871F-40E5-89B4-54DF5C5504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712868"/>
              </p:ext>
            </p:extLst>
          </p:nvPr>
        </p:nvGraphicFramePr>
        <p:xfrm>
          <a:off x="160986" y="918578"/>
          <a:ext cx="11870028" cy="603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0084">
                  <a:extLst>
                    <a:ext uri="{9D8B030D-6E8A-4147-A177-3AD203B41FA5}">
                      <a16:colId xmlns:a16="http://schemas.microsoft.com/office/drawing/2014/main" val="4015445675"/>
                    </a:ext>
                  </a:extLst>
                </a:gridCol>
                <a:gridCol w="3490175">
                  <a:extLst>
                    <a:ext uri="{9D8B030D-6E8A-4147-A177-3AD203B41FA5}">
                      <a16:colId xmlns:a16="http://schemas.microsoft.com/office/drawing/2014/main" val="1822207761"/>
                    </a:ext>
                  </a:extLst>
                </a:gridCol>
                <a:gridCol w="2343955">
                  <a:extLst>
                    <a:ext uri="{9D8B030D-6E8A-4147-A177-3AD203B41FA5}">
                      <a16:colId xmlns:a16="http://schemas.microsoft.com/office/drawing/2014/main" val="2742689728"/>
                    </a:ext>
                  </a:extLst>
                </a:gridCol>
                <a:gridCol w="3438659">
                  <a:extLst>
                    <a:ext uri="{9D8B030D-6E8A-4147-A177-3AD203B41FA5}">
                      <a16:colId xmlns:a16="http://schemas.microsoft.com/office/drawing/2014/main" val="3090729109"/>
                    </a:ext>
                  </a:extLst>
                </a:gridCol>
                <a:gridCol w="1277155">
                  <a:extLst>
                    <a:ext uri="{9D8B030D-6E8A-4147-A177-3AD203B41FA5}">
                      <a16:colId xmlns:a16="http://schemas.microsoft.com/office/drawing/2014/main" val="2269039802"/>
                    </a:ext>
                  </a:extLst>
                </a:gridCol>
              </a:tblGrid>
              <a:tr h="394620">
                <a:tc>
                  <a:txBody>
                    <a:bodyPr/>
                    <a:lstStyle/>
                    <a:p>
                      <a:r>
                        <a:rPr lang="en-US" sz="1200" dirty="0"/>
                        <a:t>Outcomes / Outputs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Results reported at the last meeting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Planned activities reported at the last meeting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Results delivered since the last meeting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On track / Off track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5049132"/>
                  </a:ext>
                </a:extLst>
              </a:tr>
              <a:tr h="4546690"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+mn-lt"/>
                        </a:rPr>
                        <a:t>Outcome</a:t>
                      </a:r>
                      <a:r>
                        <a:rPr lang="en-US" sz="1200" b="0" baseline="0" dirty="0">
                          <a:latin typeface="+mn-lt"/>
                        </a:rPr>
                        <a:t> 1/ Output:</a:t>
                      </a:r>
                      <a:r>
                        <a:rPr lang="en-US" sz="1200" b="0" dirty="0">
                          <a:latin typeface="+mn-lt"/>
                        </a:rPr>
                        <a:t> 1</a:t>
                      </a:r>
                    </a:p>
                    <a:p>
                      <a:r>
                        <a:rPr lang="en-US" sz="1200" b="0" dirty="0">
                          <a:latin typeface="+mn-lt"/>
                        </a:rPr>
                        <a:t>    Capacity of three drop-in centers strengthened to provide psycho-social, mental and SRH services to 670 </a:t>
                      </a:r>
                      <a:r>
                        <a:rPr lang="en-US" sz="1200" b="0" dirty="0" err="1">
                          <a:latin typeface="+mn-lt"/>
                        </a:rPr>
                        <a:t>Zogos</a:t>
                      </a:r>
                      <a:r>
                        <a:rPr lang="en-US" sz="1200" b="0" dirty="0">
                          <a:latin typeface="+mn-lt"/>
                        </a:rPr>
                        <a:t>/</a:t>
                      </a:r>
                      <a:r>
                        <a:rPr lang="en-US" sz="1200" b="0" dirty="0" err="1">
                          <a:latin typeface="+mn-lt"/>
                        </a:rPr>
                        <a:t>Zogesse</a:t>
                      </a:r>
                      <a:r>
                        <a:rPr lang="en-US" sz="1200" b="0" dirty="0">
                          <a:latin typeface="+mn-lt"/>
                        </a:rPr>
                        <a:t>  in </a:t>
                      </a:r>
                      <a:r>
                        <a:rPr lang="en-US" sz="1200" b="0" dirty="0" err="1">
                          <a:latin typeface="+mn-lt"/>
                        </a:rPr>
                        <a:t>Montserrado</a:t>
                      </a:r>
                      <a:r>
                        <a:rPr lang="en-US" sz="1200" b="0" dirty="0">
                          <a:latin typeface="+mn-lt"/>
                        </a:rPr>
                        <a:t> County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200" b="0" baseline="0" dirty="0">
                          <a:latin typeface="+mn-lt"/>
                        </a:rPr>
                        <a:t>Refurbishment work on integrated drop-in centers complete; furnishing ongoing</a:t>
                      </a:r>
                    </a:p>
                    <a:p>
                      <a:pPr marL="228600" indent="-228600">
                        <a:buFont typeface="Wingdings" panose="05000000000000000000" pitchFamily="2" charset="2"/>
                        <a:buChar char="q"/>
                      </a:pPr>
                      <a:endParaRPr lang="en-US" sz="1200" b="0" baseline="0" dirty="0">
                        <a:latin typeface="+mn-lt"/>
                      </a:endParaRPr>
                    </a:p>
                    <a:p>
                      <a:pPr marL="228600" indent="-228600">
                        <a:buFont typeface="Wingdings" panose="05000000000000000000" pitchFamily="2" charset="2"/>
                        <a:buChar char="q"/>
                      </a:pPr>
                      <a:r>
                        <a:rPr lang="en-US" sz="1200" b="0" baseline="0" dirty="0">
                          <a:latin typeface="+mn-lt"/>
                        </a:rPr>
                        <a:t>Service delivery including SRHR outreach and psychosocial counseling , has commences</a:t>
                      </a:r>
                    </a:p>
                    <a:p>
                      <a:pPr marL="228600" indent="-228600">
                        <a:buFont typeface="Wingdings" panose="05000000000000000000" pitchFamily="2" charset="2"/>
                        <a:buChar char="q"/>
                      </a:pPr>
                      <a:endParaRPr lang="en-US" sz="1200" b="0" baseline="0" dirty="0">
                        <a:latin typeface="+mn-lt"/>
                      </a:endParaRP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reached</a:t>
                      </a:r>
                      <a:r>
                        <a:rPr lang="en-US" sz="1200" b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with FP services - 1,790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endParaRPr lang="en-US" sz="1200" b="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200" b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 cartoons of condoms contained 100 boxes of 144 pieces of condoms were distributed. A total of 144,000 condoms were distributed. Each client received 20 pieces, totaling 7,200 persons.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sz="1200" b="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HIV Counseling and Testing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Pretest counseled – 196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Tested                   -  182 ( 33 females and 149 males)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Positive                  -    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Communication</a:t>
                      </a:r>
                      <a:r>
                        <a:rPr lang="en-US" sz="1200" b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strategy final draft shared for UNFPA input</a:t>
                      </a:r>
                      <a:endParaRPr lang="en-US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endParaRPr lang="en-US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Health</a:t>
                      </a:r>
                      <a:r>
                        <a:rPr lang="en-US" sz="1200" b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-related IEC/BCC materials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endParaRPr lang="en-US" sz="1200" b="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200" b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Data-base established for disadvantaged youth to include identification numbers</a:t>
                      </a:r>
                      <a:endParaRPr lang="en-US" sz="1200" b="0" baseline="0" dirty="0"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lvl="1" indent="0">
                        <a:buNone/>
                      </a:pPr>
                      <a:endParaRPr lang="en-US" sz="1200" dirty="0"/>
                    </a:p>
                    <a:p>
                      <a:pPr marL="457200" lvl="1" indent="0">
                        <a:buNone/>
                      </a:pPr>
                      <a:endParaRPr lang="en-US" sz="1200" dirty="0"/>
                    </a:p>
                    <a:p>
                      <a:pPr lvl="1">
                        <a:buFont typeface="Wingdings" panose="05000000000000000000" pitchFamily="2" charset="2"/>
                        <a:buChar char="q"/>
                      </a:pPr>
                      <a:r>
                        <a:rPr lang="en-US" sz="1200" dirty="0"/>
                        <a:t>Work with UN Clinic to enable the procurement of mental health drugs to address the current stock-out at the drop-in centers</a:t>
                      </a:r>
                    </a:p>
                    <a:p>
                      <a:pPr marL="457200" lvl="1" indent="0">
                        <a:buNone/>
                      </a:pPr>
                      <a:endParaRPr lang="en-US" sz="1200" dirty="0"/>
                    </a:p>
                    <a:p>
                      <a:pPr lvl="1">
                        <a:buFont typeface="Wingdings" panose="05000000000000000000" pitchFamily="2" charset="2"/>
                        <a:buChar char="q"/>
                      </a:pPr>
                      <a:r>
                        <a:rPr lang="en-US" sz="1200" dirty="0"/>
                        <a:t>Continue Psychosocial support and SRH Outreach</a:t>
                      </a:r>
                    </a:p>
                    <a:p>
                      <a:pPr lvl="1">
                        <a:buFont typeface="Wingdings" panose="05000000000000000000" pitchFamily="2" charset="2"/>
                        <a:buChar char="q"/>
                      </a:pPr>
                      <a:endParaRPr lang="en-US" sz="1200" dirty="0"/>
                    </a:p>
                    <a:p>
                      <a:pPr lvl="1">
                        <a:buFont typeface="Wingdings" panose="05000000000000000000" pitchFamily="2" charset="2"/>
                        <a:buChar char="q"/>
                      </a:pPr>
                      <a:r>
                        <a:rPr lang="en-US" sz="1200" dirty="0"/>
                        <a:t>Final Screening of long listing of disadvantaged youth to select 500 for skills training</a:t>
                      </a:r>
                    </a:p>
                    <a:p>
                      <a:pPr lvl="1">
                        <a:buFont typeface="Wingdings" panose="05000000000000000000" pitchFamily="2" charset="2"/>
                        <a:buChar char="q"/>
                      </a:pPr>
                      <a:endParaRPr lang="en-US" sz="12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1200" b="0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2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Drop in centers have been refurbished and equipped and services have commenced (details are included on the next slide)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1200" b="0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2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Screening process to select  500 out of the 1400  long list of disadvantaged youth is on-going; names of 250 to be given to CAFOD on September 15, 2019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1200" b="0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200" dirty="0"/>
                        <a:t>Services at three Drop-in Centers: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1200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2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Psychosocial and health service provision: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1200" b="0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2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 referred for clinical services: Redemption ( 10 persons/day)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endParaRPr lang="en-US" sz="1200" b="0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200" b="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Sonniwein</a:t>
                      </a:r>
                      <a:r>
                        <a:rPr lang="en-US" sz="12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: 15 – 17/day ( made referral for last three weeks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endParaRPr lang="en-US" sz="1200" b="0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200" b="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Duport</a:t>
                      </a:r>
                      <a:r>
                        <a:rPr lang="en-US" sz="12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Road : 28 persons referred in total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endParaRPr lang="en-US" sz="1200" b="0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2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 TB annex: 7 ( West Point)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endParaRPr lang="en-US" sz="1200" b="0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2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Major health issues: Respiratory infections including tuberculosis, STIs, Malaria and Typhoid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1200" b="0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endParaRPr lang="en-US" sz="1200" b="0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b="0" baseline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+mn-lt"/>
                        </a:rPr>
                        <a:t>Delayed</a:t>
                      </a:r>
                    </a:p>
                    <a:p>
                      <a:endParaRPr lang="en-US" sz="1200" b="1" dirty="0">
                        <a:latin typeface="+mn-lt"/>
                      </a:endParaRPr>
                    </a:p>
                    <a:p>
                      <a:endParaRPr lang="en-US" sz="1200" b="1" dirty="0">
                        <a:latin typeface="+mn-lt"/>
                      </a:endParaRPr>
                    </a:p>
                    <a:p>
                      <a:endParaRPr lang="en-US" sz="1200" b="1" dirty="0">
                        <a:latin typeface="+mn-lt"/>
                      </a:endParaRPr>
                    </a:p>
                    <a:p>
                      <a:endParaRPr lang="en-US" sz="1200" b="1" dirty="0">
                        <a:latin typeface="+mn-lt"/>
                      </a:endParaRPr>
                    </a:p>
                    <a:p>
                      <a:r>
                        <a:rPr lang="en-US" sz="1200" b="1" dirty="0">
                          <a:latin typeface="+mn-lt"/>
                        </a:rPr>
                        <a:t>Delayed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56633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9761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CA4DA8-76F8-48AD-A53D-DC495152CD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732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4D6B7C4-7794-4590-8BED-76BB001AE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2668" y="6364287"/>
            <a:ext cx="7201697" cy="257175"/>
          </a:xfrm>
          <a:prstGeom prst="rect">
            <a:avLst/>
          </a:prstGeom>
        </p:spPr>
      </p:pic>
      <p:sp>
        <p:nvSpPr>
          <p:cNvPr id="9" name="Title 5">
            <a:extLst>
              <a:ext uri="{FF2B5EF4-FFF2-40B4-BE49-F238E27FC236}">
                <a16:creationId xmlns:a16="http://schemas.microsoft.com/office/drawing/2014/main" id="{98AA0579-54F8-4182-9F8E-59EA87097E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80821" y="-87084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en-US" sz="4000" b="1" dirty="0">
                <a:solidFill>
                  <a:schemeClr val="accent1"/>
                </a:solidFill>
                <a:latin typeface="Arial" panose="020B0604020202020204" pitchFamily="34" charset="0"/>
              </a:rPr>
              <a:t>II. </a:t>
            </a:r>
            <a:r>
              <a:rPr lang="en-US" altLang="en-US" sz="3600" b="1" dirty="0">
                <a:solidFill>
                  <a:schemeClr val="accent1"/>
                </a:solidFill>
                <a:latin typeface="Arial" panose="020B0604020202020204" pitchFamily="34" charset="0"/>
              </a:rPr>
              <a:t>Progress to date</a:t>
            </a:r>
            <a:endParaRPr lang="en-US" altLang="en-US" sz="4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C7E5FB6-7DE5-4D33-9E85-14C442A9C471}"/>
              </a:ext>
            </a:extLst>
          </p:cNvPr>
          <p:cNvCxnSpPr/>
          <p:nvPr/>
        </p:nvCxnSpPr>
        <p:spPr>
          <a:xfrm>
            <a:off x="914400" y="836586"/>
            <a:ext cx="1065422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35466A3-C9A2-4DC7-B6F4-DD11A253A8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515" y="894583"/>
            <a:ext cx="10636906" cy="63377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Key achievements against the planned outcomes and outputs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b="1" dirty="0"/>
              <a:t>Coordination challenges due to conflicting schedules and time constraints.</a:t>
            </a:r>
          </a:p>
          <a:p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218D6BD-871F-40E5-89B4-54DF5C5504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4688930"/>
              </p:ext>
            </p:extLst>
          </p:nvPr>
        </p:nvGraphicFramePr>
        <p:xfrm>
          <a:off x="213902" y="1606009"/>
          <a:ext cx="11660463" cy="57023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8813">
                  <a:extLst>
                    <a:ext uri="{9D8B030D-6E8A-4147-A177-3AD203B41FA5}">
                      <a16:colId xmlns:a16="http://schemas.microsoft.com/office/drawing/2014/main" val="4015445675"/>
                    </a:ext>
                  </a:extLst>
                </a:gridCol>
                <a:gridCol w="3944481">
                  <a:extLst>
                    <a:ext uri="{9D8B030D-6E8A-4147-A177-3AD203B41FA5}">
                      <a16:colId xmlns:a16="http://schemas.microsoft.com/office/drawing/2014/main" val="1822207761"/>
                    </a:ext>
                  </a:extLst>
                </a:gridCol>
                <a:gridCol w="2502001">
                  <a:extLst>
                    <a:ext uri="{9D8B030D-6E8A-4147-A177-3AD203B41FA5}">
                      <a16:colId xmlns:a16="http://schemas.microsoft.com/office/drawing/2014/main" val="2742689728"/>
                    </a:ext>
                  </a:extLst>
                </a:gridCol>
                <a:gridCol w="2827715">
                  <a:extLst>
                    <a:ext uri="{9D8B030D-6E8A-4147-A177-3AD203B41FA5}">
                      <a16:colId xmlns:a16="http://schemas.microsoft.com/office/drawing/2014/main" val="3090729109"/>
                    </a:ext>
                  </a:extLst>
                </a:gridCol>
                <a:gridCol w="1027453">
                  <a:extLst>
                    <a:ext uri="{9D8B030D-6E8A-4147-A177-3AD203B41FA5}">
                      <a16:colId xmlns:a16="http://schemas.microsoft.com/office/drawing/2014/main" val="2269039802"/>
                    </a:ext>
                  </a:extLst>
                </a:gridCol>
              </a:tblGrid>
              <a:tr h="490292">
                <a:tc>
                  <a:txBody>
                    <a:bodyPr/>
                    <a:lstStyle/>
                    <a:p>
                      <a:r>
                        <a:rPr lang="en-US" sz="1200" dirty="0"/>
                        <a:t>Outcomes / Outputs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Results reported at the last meeting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Planned activities reported at the last meeting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Results delivered since the last meeting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On track / Off track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5049132"/>
                  </a:ext>
                </a:extLst>
              </a:tr>
              <a:tr h="4267986">
                <a:tc>
                  <a:txBody>
                    <a:bodyPr/>
                    <a:lstStyle/>
                    <a:p>
                      <a:r>
                        <a:rPr lang="en-US" sz="1400" b="0" dirty="0"/>
                        <a:t>Outcome</a:t>
                      </a:r>
                      <a:r>
                        <a:rPr lang="en-US" sz="1400" b="0" baseline="0" dirty="0"/>
                        <a:t> 1/ Output:</a:t>
                      </a:r>
                      <a:r>
                        <a:rPr lang="en-US" sz="1400" b="0" dirty="0"/>
                        <a:t> 2: </a:t>
                      </a:r>
                    </a:p>
                    <a:p>
                      <a:endParaRPr lang="en-US" sz="1400" b="0" dirty="0"/>
                    </a:p>
                    <a:p>
                      <a:r>
                        <a:rPr lang="en-US" sz="1400" b="0" dirty="0"/>
                        <a:t>   500 </a:t>
                      </a:r>
                      <a:r>
                        <a:rPr lang="en-US" sz="1400" b="0" dirty="0" err="1"/>
                        <a:t>Zogos</a:t>
                      </a:r>
                      <a:r>
                        <a:rPr lang="en-US" sz="1400" b="0" dirty="0"/>
                        <a:t>/</a:t>
                      </a:r>
                      <a:r>
                        <a:rPr lang="en-US" sz="1400" b="0" dirty="0" err="1"/>
                        <a:t>Zogesse</a:t>
                      </a:r>
                      <a:r>
                        <a:rPr lang="en-US" sz="1400" b="0" dirty="0"/>
                        <a:t> rehabilitated, reintegrated and peacefully co-exist</a:t>
                      </a:r>
                    </a:p>
                    <a:p>
                      <a:r>
                        <a:rPr lang="en-US" sz="1400" b="0" dirty="0"/>
                        <a:t>with community members</a:t>
                      </a:r>
                    </a:p>
                    <a:p>
                      <a:r>
                        <a:rPr lang="en-US" sz="1400" b="0" dirty="0"/>
                        <a:t>in </a:t>
                      </a:r>
                      <a:r>
                        <a:rPr lang="en-US" sz="1400" b="0" dirty="0" err="1"/>
                        <a:t>Montserrado</a:t>
                      </a:r>
                      <a:r>
                        <a:rPr lang="en-US" sz="1400" b="0" dirty="0"/>
                        <a:t> County</a:t>
                      </a:r>
                    </a:p>
                    <a:p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baseline="0" dirty="0"/>
                        <a:t>Micro Assessment for CAFOD ongoing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400" b="0" baseline="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baseline="0" dirty="0"/>
                        <a:t>Orientation Session concept note drafted and planning meeting with Partners scheduled to develop agenda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400" b="0" baseline="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baseline="0" dirty="0"/>
                        <a:t>Drafted TOR for recruitment of consultant to develop peacebuilding training manual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Working with CAFOD on budget and MOU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Conduct orientation session  involving community and </a:t>
                      </a:r>
                      <a:r>
                        <a:rPr lang="en-US" sz="1200" dirty="0" err="1"/>
                        <a:t>Zogo</a:t>
                      </a:r>
                      <a:r>
                        <a:rPr lang="en-US" sz="1200" dirty="0"/>
                        <a:t> leaders and LNP/LDEA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Do e-</a:t>
                      </a:r>
                      <a:r>
                        <a:rPr lang="en-US" sz="1200" dirty="0" err="1"/>
                        <a:t>req</a:t>
                      </a:r>
                      <a:r>
                        <a:rPr lang="en-US" sz="1200" dirty="0"/>
                        <a:t> to recruit consultant to develop Harmonize and simplify UN peace-building materials and develop various training manuals for </a:t>
                      </a:r>
                      <a:r>
                        <a:rPr lang="en-US" sz="1200" dirty="0" err="1"/>
                        <a:t>Zogos</a:t>
                      </a:r>
                      <a:r>
                        <a:rPr lang="en-US" sz="1200" dirty="0"/>
                        <a:t>/</a:t>
                      </a:r>
                      <a:r>
                        <a:rPr lang="en-US" sz="1200" dirty="0" err="1"/>
                        <a:t>Zogesse</a:t>
                      </a:r>
                      <a:r>
                        <a:rPr lang="en-US" sz="1200" dirty="0"/>
                        <a:t> community leaders and other stakeholders. (1.2.2)</a:t>
                      </a:r>
                    </a:p>
                    <a:p>
                      <a:endParaRPr lang="en-US" sz="1400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US" sz="14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Catholic Agency for Overseas Development (CAFOD) and UNDP have signed a Standard Responsible Party Agreement for US$ 608k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endParaRPr lang="en-US" sz="1400" b="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Planning sessions, preparation of training materials, procurement process completed with key stakeholders  in preparation for the Orientation Sessions with community leaders, The LNP/LDEA and the Disadvantaged Youth Leaders scheduled for September 17, 18 and 19 respectively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endParaRPr lang="en-US" sz="1400" b="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Recruitment</a:t>
                      </a:r>
                      <a:r>
                        <a:rPr lang="en-US" sz="14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process for two </a:t>
                      </a: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Consultants</a:t>
                      </a:r>
                      <a:r>
                        <a:rPr lang="en-US" sz="14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develop IEC materials and  harmonized UN peace-building manual  is ongoing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400" b="0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On track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56633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2833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62154"/>
          </a:xfrm>
        </p:spPr>
        <p:txBody>
          <a:bodyPr>
            <a:normAutofit fontScale="90000"/>
          </a:bodyPr>
          <a:lstStyle/>
          <a:p>
            <a:r>
              <a:rPr lang="en-US" dirty="0"/>
              <a:t>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397" y="927280"/>
            <a:ext cx="11140225" cy="556367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Internal bottles necks and bureaucracy related procurement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Institutional capacity of implementing partners ( </a:t>
            </a:r>
            <a:r>
              <a:rPr lang="en-US" dirty="0" err="1"/>
              <a:t>i.e</a:t>
            </a:r>
            <a:r>
              <a:rPr lang="en-US" dirty="0"/>
              <a:t> limited motivation for health workers including salary delayed and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34778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CA4DA8-76F8-48AD-A53D-DC495152CD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28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4D6B7C4-7794-4590-8BED-76BB001AE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2668" y="6364287"/>
            <a:ext cx="7201697" cy="257175"/>
          </a:xfrm>
          <a:prstGeom prst="rect">
            <a:avLst/>
          </a:prstGeom>
        </p:spPr>
      </p:pic>
      <p:sp>
        <p:nvSpPr>
          <p:cNvPr id="9" name="Title 5">
            <a:extLst>
              <a:ext uri="{FF2B5EF4-FFF2-40B4-BE49-F238E27FC236}">
                <a16:creationId xmlns:a16="http://schemas.microsoft.com/office/drawing/2014/main" id="{98AA0579-54F8-4182-9F8E-59EA87097E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27809" y="230043"/>
            <a:ext cx="10515600" cy="632402"/>
          </a:xfrm>
        </p:spPr>
        <p:txBody>
          <a:bodyPr>
            <a:normAutofit fontScale="90000"/>
          </a:bodyPr>
          <a:lstStyle/>
          <a:p>
            <a:r>
              <a:rPr lang="en-US" altLang="en-US" sz="4000" b="1" dirty="0">
                <a:solidFill>
                  <a:schemeClr val="accent1"/>
                </a:solidFill>
                <a:latin typeface="Arial" panose="020B0604020202020204" pitchFamily="34" charset="0"/>
              </a:rPr>
              <a:t>III. Planned Activities 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B952B8B-3AC4-4EDD-8A34-D1847C02CD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307" y="1039093"/>
            <a:ext cx="11114468" cy="5118384"/>
          </a:xfrm>
        </p:spPr>
        <p:txBody>
          <a:bodyPr>
            <a:normAutofit/>
          </a:bodyPr>
          <a:lstStyle/>
          <a:p>
            <a:r>
              <a:rPr lang="en-US" sz="2400" b="1" dirty="0"/>
              <a:t>Key planned activities for the next one month:</a:t>
            </a:r>
          </a:p>
          <a:p>
            <a:endParaRPr lang="en-US" sz="1000" b="1" dirty="0"/>
          </a:p>
          <a:p>
            <a:pPr marL="457200" lvl="1" indent="0">
              <a:buNone/>
            </a:pPr>
            <a:endParaRPr lang="en-US" sz="1800" dirty="0"/>
          </a:p>
          <a:p>
            <a:pPr marL="457200" lvl="1" indent="0">
              <a:buNone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/>
              <a:t>Follow up with MOH/YWCA to obtain the initial case load for vocational training</a:t>
            </a:r>
          </a:p>
          <a:p>
            <a:pPr marL="457200" lvl="1" indent="0">
              <a:buNone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/>
              <a:t>Work with CAFOD to get the 1</a:t>
            </a:r>
            <a:r>
              <a:rPr lang="en-US" sz="1800" baseline="30000" dirty="0"/>
              <a:t>st</a:t>
            </a:r>
            <a:r>
              <a:rPr lang="en-US" sz="1800" dirty="0"/>
              <a:t> NEX advance of 186k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sz="2000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C7E5FB6-7DE5-4D33-9E85-14C442A9C471}"/>
              </a:ext>
            </a:extLst>
          </p:cNvPr>
          <p:cNvCxnSpPr/>
          <p:nvPr/>
        </p:nvCxnSpPr>
        <p:spPr>
          <a:xfrm>
            <a:off x="914400" y="836586"/>
            <a:ext cx="1065422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70508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3440</TotalTime>
  <Words>732</Words>
  <Application>Microsoft Office PowerPoint</Application>
  <PresentationFormat>Widescreen</PresentationFormat>
  <Paragraphs>117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Courier New</vt:lpstr>
      <vt:lpstr>Wingdings</vt:lpstr>
      <vt:lpstr>Office Theme</vt:lpstr>
      <vt:lpstr>I. Project Summary </vt:lpstr>
      <vt:lpstr>II. Progress to date</vt:lpstr>
      <vt:lpstr>II. Progress to date</vt:lpstr>
      <vt:lpstr>Challenges</vt:lpstr>
      <vt:lpstr>III. Planned Activities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Naeun Choi</dc:creator>
  <cp:lastModifiedBy>Bendu Zaizay</cp:lastModifiedBy>
  <cp:revision>126</cp:revision>
  <dcterms:created xsi:type="dcterms:W3CDTF">2018-10-31T09:17:51Z</dcterms:created>
  <dcterms:modified xsi:type="dcterms:W3CDTF">2019-09-12T10:36:08Z</dcterms:modified>
</cp:coreProperties>
</file>