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5" r:id="rId2"/>
    <p:sldId id="330" r:id="rId3"/>
    <p:sldId id="32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hn Dennis" initials="JD" lastIdx="1" clrIdx="0">
    <p:extLst>
      <p:ext uri="{19B8F6BF-5375-455C-9EA6-DF929625EA0E}">
        <p15:presenceInfo xmlns:p15="http://schemas.microsoft.com/office/powerpoint/2012/main" userId="John Denni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957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7E06B-3AFC-4464-9373-9FC5BADF68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196C44-E32D-4707-AC67-6FD4D35DBF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2E553F-E429-45C0-A86B-20BD0BF5F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F1C-C894-43E0-A0B8-F361B5B1BE4A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63169C-D73C-4478-BEE1-F551C67EC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B4A5D6-ED74-41B1-8350-9A69F9B00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760-BE60-4ADA-A694-C5A0641B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978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41A5F-5DAE-4B64-9525-42D033D1B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085FB7-FB15-4CC8-A286-040B5EEAA9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8D9C30-6406-483D-A6EF-57920363D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F1C-C894-43E0-A0B8-F361B5B1BE4A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5999AC-92C5-4E1F-B37C-308FF6407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2C1936-D9E0-4EEA-B532-D8340973D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760-BE60-4ADA-A694-C5A0641B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836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A08A55-75E2-478A-AB0B-4547A83CC6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A577AC-A63C-4268-8A58-577933778F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F117B4-D05A-45F7-8091-4160A861F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F1C-C894-43E0-A0B8-F361B5B1BE4A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CFFCE7-729B-4ED6-86B7-DAA05F09A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130559-E5FB-4998-A870-A71B0A737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760-BE60-4ADA-A694-C5A0641B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313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E8574-5D00-4910-976A-1E0CA941F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344AC7-B09D-40A3-B6AF-5DDE6244A4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822FE3-8432-40A7-8AC9-3CF30F0FC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F1C-C894-43E0-A0B8-F361B5B1BE4A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886DFB-BD9C-4545-BC8A-962E99E14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678464-3286-4392-BB5F-A5432853A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760-BE60-4ADA-A694-C5A0641B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453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3FA4D-1BDB-4B4A-BA11-4131E51CE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F6604B-F73D-4221-8DBF-D4A88E40D9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019D5A-41A4-4BB7-8C81-92422ADA9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F1C-C894-43E0-A0B8-F361B5B1BE4A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2BC626-96D0-4AAB-A554-178719300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2BE3B9-12CD-4953-BFBF-EB0339719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760-BE60-4ADA-A694-C5A0641B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74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2133C-8576-4578-97B1-53462530F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E362A9-88F4-4318-B5BC-98856F50F9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D4791D-7271-4ECA-AA9D-4A7B1D6162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9685B2-6F44-4825-A2D2-BECC5DFD3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F1C-C894-43E0-A0B8-F361B5B1BE4A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400CA-6F56-4445-9E5F-4F5A3C29E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723086-1263-488A-8FB0-ECA1BF5DE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760-BE60-4ADA-A694-C5A0641B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257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55DBB-0462-4014-B386-9214AE196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E53809-AE43-4BAD-9CB1-70B0E50BF0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EE791D-F262-474A-9E5E-A042C2E1DD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3E2BE6-AB97-46CD-8B07-95C7D8DF50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FE6144-1F06-43D6-A3F8-2CB9EB608A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D70085-1A9E-43CE-866A-AC324AE70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F1C-C894-43E0-A0B8-F361B5B1BE4A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D71907C-E89C-4A07-90ED-CD34490B9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CD8F29-DBD6-4F8E-A16A-2D2CFAF4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760-BE60-4ADA-A694-C5A0641B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67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F7157-5951-4158-BEC1-19B42BA21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B34BE-17B5-47E2-91D2-2FFEE2F50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F1C-C894-43E0-A0B8-F361B5B1BE4A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6A1878-3558-487E-BAF0-D2BAE2C7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7A766A-8DC4-4FDF-AFC4-7D259A73D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760-BE60-4ADA-A694-C5A0641B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675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8C9EE5-5288-4461-94FA-B215F4FC4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F1C-C894-43E0-A0B8-F361B5B1BE4A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89F894-4F7A-4ADF-A261-C8AEFB12C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A4BA31-47A6-47D3-8DF8-FEFAC99C3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760-BE60-4ADA-A694-C5A0641B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623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35852-B5DF-49E6-80A8-7C2A73456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3C4EDF-4F13-43F5-9D64-18DB8A322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D1106-7C6F-4AAA-B669-B5768F34CA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9B4574-D3B8-480D-809B-D202EAB4F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F1C-C894-43E0-A0B8-F361B5B1BE4A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7BF0A5-1238-4CFC-8817-553045D6E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5F00A7-1DB8-4301-9BEE-13A5BDEDC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760-BE60-4ADA-A694-C5A0641B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30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2AB0E-1283-4DEE-B382-D086E4AFC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4C1DB5-2A35-47AD-BED1-D6BBE2547B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8ECCF9-7FD2-46FE-8BD7-6750DC060D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68A320-28D7-4C55-B785-8B084D6B9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F1C-C894-43E0-A0B8-F361B5B1BE4A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7B5DF5-A65E-4F57-BA4D-361BF49E5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7ECB7E-015E-4D8D-9FFF-81925F349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760-BE60-4ADA-A694-C5A0641B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3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903A62-918F-4C21-98B3-56FAFE70B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31ED3D-6D9F-432E-A642-C36EA8F4AE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03050D-0C5A-4D9B-A224-F54F9E995C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B6F1C-C894-43E0-A0B8-F361B5B1BE4A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3E65C9-80D0-49F5-ACA3-F74BD95F44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DF57A3-5650-4575-B4BB-97FD5B663E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FB760-BE60-4ADA-A694-C5A0641B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3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CA4DA8-76F8-48AD-A53D-DC495152CD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4D6B7C4-7794-4590-8BED-76BB001AE3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2668" y="6364287"/>
            <a:ext cx="7201697" cy="257175"/>
          </a:xfrm>
          <a:prstGeom prst="rect">
            <a:avLst/>
          </a:prstGeom>
        </p:spPr>
      </p:pic>
      <p:sp>
        <p:nvSpPr>
          <p:cNvPr id="9" name="Title 5">
            <a:extLst>
              <a:ext uri="{FF2B5EF4-FFF2-40B4-BE49-F238E27FC236}">
                <a16:creationId xmlns:a16="http://schemas.microsoft.com/office/drawing/2014/main" id="{98AA0579-54F8-4182-9F8E-59EA87097E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80821" y="-87084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en-US" sz="4000" b="1" dirty="0">
                <a:solidFill>
                  <a:schemeClr val="accent1"/>
                </a:solidFill>
                <a:latin typeface="Arial" panose="020B0604020202020204" pitchFamily="34" charset="0"/>
              </a:rPr>
              <a:t>I. </a:t>
            </a:r>
            <a:r>
              <a:rPr lang="en-US" altLang="en-US" sz="3600" b="1" dirty="0">
                <a:solidFill>
                  <a:schemeClr val="accent1"/>
                </a:solidFill>
                <a:latin typeface="Arial" panose="020B0604020202020204" pitchFamily="34" charset="0"/>
              </a:rPr>
              <a:t>Project Summary </a:t>
            </a:r>
            <a:endParaRPr lang="en-US" altLang="en-US" sz="4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C7E5FB6-7DE5-4D33-9E85-14C442A9C471}"/>
              </a:ext>
            </a:extLst>
          </p:cNvPr>
          <p:cNvCxnSpPr/>
          <p:nvPr/>
        </p:nvCxnSpPr>
        <p:spPr>
          <a:xfrm>
            <a:off x="914400" y="836586"/>
            <a:ext cx="1065422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587DC8BF-74D5-445E-AA49-07188903B0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369029"/>
              </p:ext>
            </p:extLst>
          </p:nvPr>
        </p:nvGraphicFramePr>
        <p:xfrm>
          <a:off x="980821" y="2075065"/>
          <a:ext cx="10314097" cy="323923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673550">
                  <a:extLst>
                    <a:ext uri="{9D8B030D-6E8A-4147-A177-3AD203B41FA5}">
                      <a16:colId xmlns:a16="http://schemas.microsoft.com/office/drawing/2014/main" val="1613171800"/>
                    </a:ext>
                  </a:extLst>
                </a:gridCol>
                <a:gridCol w="7640547">
                  <a:extLst>
                    <a:ext uri="{9D8B030D-6E8A-4147-A177-3AD203B41FA5}">
                      <a16:colId xmlns:a16="http://schemas.microsoft.com/office/drawing/2014/main" val="495313880"/>
                    </a:ext>
                  </a:extLst>
                </a:gridCol>
              </a:tblGrid>
              <a:tr h="581208">
                <a:tc>
                  <a:txBody>
                    <a:bodyPr/>
                    <a:lstStyle/>
                    <a:p>
                      <a:r>
                        <a:rPr lang="en-US" sz="1800" b="1" dirty="0"/>
                        <a:t>Project 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Socio-Economic</a:t>
                      </a:r>
                      <a:r>
                        <a:rPr lang="en-US" sz="18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Empowerment of Disadvantage (SEED) Youth in Liberia </a:t>
                      </a:r>
                      <a:endParaRPr lang="en-US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8848322"/>
                  </a:ext>
                </a:extLst>
              </a:tr>
              <a:tr h="581208">
                <a:tc>
                  <a:txBody>
                    <a:bodyPr/>
                    <a:lstStyle/>
                    <a:p>
                      <a:r>
                        <a:rPr lang="en-US" b="1" dirty="0"/>
                        <a:t>Participating UN agencies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UNDP (Lead)</a:t>
                      </a:r>
                      <a:r>
                        <a:rPr lang="en-US" b="0" baseline="0" dirty="0"/>
                        <a:t> &amp; UNFPA.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8670774"/>
                  </a:ext>
                </a:extLst>
              </a:tr>
              <a:tr h="581208">
                <a:tc>
                  <a:txBody>
                    <a:bodyPr/>
                    <a:lstStyle/>
                    <a:p>
                      <a:r>
                        <a:rPr lang="en-US" b="1" dirty="0"/>
                        <a:t>Implementation period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December 2018 – May 2020 (18 months)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9101611"/>
                  </a:ext>
                </a:extLst>
              </a:tr>
              <a:tr h="581208">
                <a:tc>
                  <a:txBody>
                    <a:bodyPr/>
                    <a:lstStyle/>
                    <a:p>
                      <a:r>
                        <a:rPr lang="en-US" b="1" dirty="0"/>
                        <a:t>Expenditure to 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UNDP    - USD </a:t>
                      </a:r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7,058 (%) </a:t>
                      </a:r>
                      <a:r>
                        <a:rPr lang="en-US" dirty="0"/>
                        <a:t>out of USD 630,000.39 in total budget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UNFPA  - USD 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XXXX (XX </a:t>
                      </a:r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%) </a:t>
                      </a:r>
                      <a:r>
                        <a:rPr lang="en-US" dirty="0"/>
                        <a:t>out of USD 350,000.27 in total budget.</a:t>
                      </a:r>
                    </a:p>
                    <a:p>
                      <a:r>
                        <a:rPr lang="en-US" dirty="0"/>
                        <a:t>TOTAL   -  USD XXXX out of USD 1,400,000.96 in total budget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699274"/>
                  </a:ext>
                </a:extLst>
              </a:tr>
              <a:tr h="581208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4498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4310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CA4DA8-76F8-48AD-A53D-DC495152CD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4D6B7C4-7794-4590-8BED-76BB001AE3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2668" y="6364287"/>
            <a:ext cx="7201697" cy="257175"/>
          </a:xfrm>
          <a:prstGeom prst="rect">
            <a:avLst/>
          </a:prstGeom>
        </p:spPr>
      </p:pic>
      <p:sp>
        <p:nvSpPr>
          <p:cNvPr id="9" name="Title 5">
            <a:extLst>
              <a:ext uri="{FF2B5EF4-FFF2-40B4-BE49-F238E27FC236}">
                <a16:creationId xmlns:a16="http://schemas.microsoft.com/office/drawing/2014/main" id="{98AA0579-54F8-4182-9F8E-59EA87097E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80821" y="-87084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en-US" sz="4000" b="1" dirty="0">
                <a:solidFill>
                  <a:schemeClr val="accent1"/>
                </a:solidFill>
                <a:latin typeface="Arial" panose="020B0604020202020204" pitchFamily="34" charset="0"/>
              </a:rPr>
              <a:t>II. </a:t>
            </a:r>
            <a:r>
              <a:rPr lang="en-US" altLang="en-US" sz="3600" b="1" dirty="0">
                <a:solidFill>
                  <a:schemeClr val="accent1"/>
                </a:solidFill>
                <a:latin typeface="Arial" panose="020B0604020202020204" pitchFamily="34" charset="0"/>
              </a:rPr>
              <a:t>Progress to date</a:t>
            </a:r>
            <a:endParaRPr lang="en-US" altLang="en-US" sz="4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C7E5FB6-7DE5-4D33-9E85-14C442A9C471}"/>
              </a:ext>
            </a:extLst>
          </p:cNvPr>
          <p:cNvCxnSpPr/>
          <p:nvPr/>
        </p:nvCxnSpPr>
        <p:spPr>
          <a:xfrm>
            <a:off x="914400" y="836586"/>
            <a:ext cx="1065422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E35466A3-C9A2-4DC7-B6F4-DD11A253A8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1719" y="1039092"/>
            <a:ext cx="10636906" cy="5137871"/>
          </a:xfrm>
        </p:spPr>
        <p:txBody>
          <a:bodyPr/>
          <a:lstStyle/>
          <a:p>
            <a:r>
              <a:rPr lang="en-US" dirty="0"/>
              <a:t>Key achievements against the planned outcomes and outputs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b="1" dirty="0"/>
              <a:t>Coordination challenges due to conflicting schedules and time constraints.</a:t>
            </a:r>
          </a:p>
          <a:p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218D6BD-871F-40E5-89B4-54DF5C5504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1734206"/>
              </p:ext>
            </p:extLst>
          </p:nvPr>
        </p:nvGraphicFramePr>
        <p:xfrm>
          <a:off x="308344" y="1929387"/>
          <a:ext cx="11566021" cy="47791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6925">
                  <a:extLst>
                    <a:ext uri="{9D8B030D-6E8A-4147-A177-3AD203B41FA5}">
                      <a16:colId xmlns:a16="http://schemas.microsoft.com/office/drawing/2014/main" val="4015445675"/>
                    </a:ext>
                  </a:extLst>
                </a:gridCol>
                <a:gridCol w="3052179">
                  <a:extLst>
                    <a:ext uri="{9D8B030D-6E8A-4147-A177-3AD203B41FA5}">
                      <a16:colId xmlns:a16="http://schemas.microsoft.com/office/drawing/2014/main" val="1822207761"/>
                    </a:ext>
                  </a:extLst>
                </a:gridCol>
                <a:gridCol w="2980944">
                  <a:extLst>
                    <a:ext uri="{9D8B030D-6E8A-4147-A177-3AD203B41FA5}">
                      <a16:colId xmlns:a16="http://schemas.microsoft.com/office/drawing/2014/main" val="2742689728"/>
                    </a:ext>
                  </a:extLst>
                </a:gridCol>
                <a:gridCol w="3015026">
                  <a:extLst>
                    <a:ext uri="{9D8B030D-6E8A-4147-A177-3AD203B41FA5}">
                      <a16:colId xmlns:a16="http://schemas.microsoft.com/office/drawing/2014/main" val="3090729109"/>
                    </a:ext>
                  </a:extLst>
                </a:gridCol>
                <a:gridCol w="1150947">
                  <a:extLst>
                    <a:ext uri="{9D8B030D-6E8A-4147-A177-3AD203B41FA5}">
                      <a16:colId xmlns:a16="http://schemas.microsoft.com/office/drawing/2014/main" val="2269039802"/>
                    </a:ext>
                  </a:extLst>
                </a:gridCol>
              </a:tblGrid>
              <a:tr h="796525">
                <a:tc>
                  <a:txBody>
                    <a:bodyPr/>
                    <a:lstStyle/>
                    <a:p>
                      <a:r>
                        <a:rPr lang="en-US" dirty="0"/>
                        <a:t>Outcomes / Outputs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Results reported at the last meeting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Planned activities reported at the last meeting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Results delivered since the last meeting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On track / Off track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5049132"/>
                  </a:ext>
                </a:extLst>
              </a:tr>
              <a:tr h="3982626">
                <a:tc>
                  <a:txBody>
                    <a:bodyPr/>
                    <a:lstStyle/>
                    <a:p>
                      <a:r>
                        <a:rPr lang="en-US" sz="1700" b="1" dirty="0"/>
                        <a:t>Outcome</a:t>
                      </a:r>
                      <a:r>
                        <a:rPr lang="en-US" sz="1700" b="1" baseline="0" dirty="0"/>
                        <a:t> / Output:</a:t>
                      </a:r>
                      <a:r>
                        <a:rPr lang="en-US" sz="1700" b="1" dirty="0"/>
                        <a:t> 1</a:t>
                      </a:r>
                    </a:p>
                    <a:p>
                      <a:r>
                        <a:rPr lang="en-US" sz="1700" b="1" dirty="0"/>
                        <a:t> 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1" dirty="0"/>
                        <a:t>One – on – one dialogue sessions and stakeholders consultations to help to allay concerns, allowed experience-sharing and lessons learnt from previous projects on engaging at-risk youth</a:t>
                      </a:r>
                      <a:endParaRPr lang="en-US" sz="1800" b="1" dirty="0"/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900" b="1" dirty="0"/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Community mapping and selection of health facilities completed to integrate drop-in centers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900" b="1" dirty="0"/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1" dirty="0"/>
                        <a:t>Procurement process initiated to refurbish identified drop-in centers; procure drugs and medical supplies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900" b="1" dirty="0"/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1" dirty="0"/>
                        <a:t>Joint Consultation Workshop with CSOs, NGOS, government institutions and health clinicians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/>
                        <a:t>Finalize</a:t>
                      </a:r>
                      <a:r>
                        <a:rPr lang="en-US" sz="1400" b="1" baseline="0" dirty="0"/>
                        <a:t> communication strategy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900" b="1" baseline="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baseline="0" dirty="0"/>
                        <a:t>Complete health service providers training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900" b="1" baseline="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baseline="0" dirty="0"/>
                        <a:t>Community mapping and selection of health facilities completed to integrate drop-in centers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900" b="1" baseline="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baseline="0" dirty="0"/>
                        <a:t>Procurement process initiated to refurbish identified drop-in centers; procure drugs and medical supplies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900" b="1" baseline="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baseline="0" dirty="0"/>
                        <a:t>Tendering process ongoing for consultancy to develop communication strategy for the project</a:t>
                      </a:r>
                    </a:p>
                    <a:p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Micro Assessment for CAFOD ongoing</a:t>
                      </a:r>
                      <a:r>
                        <a:rPr lang="en-US" sz="1400" b="1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900" b="1" baseline="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baseline="0" dirty="0">
                          <a:solidFill>
                            <a:srgbClr val="FF0000"/>
                          </a:solidFill>
                        </a:rPr>
                        <a:t>Orientation Session concept note drafted and planning meeting with Partners scheduled to develop agenda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b="1" baseline="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baseline="0" dirty="0">
                          <a:solidFill>
                            <a:srgbClr val="FF0000"/>
                          </a:solidFill>
                        </a:rPr>
                        <a:t>TOR  recruit consultant to develop peacebuilding training manual drafted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9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b="1" dirty="0"/>
                        <a:t>On track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56633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9761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CA4DA8-76F8-48AD-A53D-DC495152CD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728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4D6B7C4-7794-4590-8BED-76BB001AE3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2668" y="6364287"/>
            <a:ext cx="7201697" cy="257175"/>
          </a:xfrm>
          <a:prstGeom prst="rect">
            <a:avLst/>
          </a:prstGeom>
        </p:spPr>
      </p:pic>
      <p:sp>
        <p:nvSpPr>
          <p:cNvPr id="9" name="Title 5">
            <a:extLst>
              <a:ext uri="{FF2B5EF4-FFF2-40B4-BE49-F238E27FC236}">
                <a16:creationId xmlns:a16="http://schemas.microsoft.com/office/drawing/2014/main" id="{98AA0579-54F8-4182-9F8E-59EA87097E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27809" y="230043"/>
            <a:ext cx="10515600" cy="632402"/>
          </a:xfrm>
        </p:spPr>
        <p:txBody>
          <a:bodyPr>
            <a:normAutofit fontScale="90000"/>
          </a:bodyPr>
          <a:lstStyle/>
          <a:p>
            <a:r>
              <a:rPr lang="en-US" altLang="en-US" sz="4000" b="1" dirty="0">
                <a:solidFill>
                  <a:schemeClr val="accent1"/>
                </a:solidFill>
                <a:latin typeface="Arial" panose="020B0604020202020204" pitchFamily="34" charset="0"/>
              </a:rPr>
              <a:t>III. Planned Activities 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B952B8B-3AC4-4EDD-8A34-D1847C02CD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1719" y="1039093"/>
            <a:ext cx="10636906" cy="5118384"/>
          </a:xfrm>
        </p:spPr>
        <p:txBody>
          <a:bodyPr>
            <a:normAutofit/>
          </a:bodyPr>
          <a:lstStyle/>
          <a:p>
            <a:r>
              <a:rPr lang="en-US" sz="2400" b="1" dirty="0"/>
              <a:t>Key planned activities for the next one month:</a:t>
            </a:r>
          </a:p>
          <a:p>
            <a:endParaRPr lang="en-US" sz="1000" b="1" dirty="0"/>
          </a:p>
          <a:p>
            <a:pPr lvl="1">
              <a:buFontTx/>
              <a:buChar char="-"/>
            </a:pPr>
            <a:r>
              <a:rPr lang="en-US" sz="2000" b="1" dirty="0">
                <a:solidFill>
                  <a:srgbClr val="FF0000"/>
                </a:solidFill>
              </a:rPr>
              <a:t>Conduct orientation session  involving community and </a:t>
            </a:r>
            <a:r>
              <a:rPr lang="en-US" sz="2000" b="1" dirty="0" err="1">
                <a:solidFill>
                  <a:srgbClr val="FF0000"/>
                </a:solidFill>
              </a:rPr>
              <a:t>Zogo</a:t>
            </a:r>
            <a:r>
              <a:rPr lang="en-US" sz="2000" b="1" dirty="0">
                <a:solidFill>
                  <a:srgbClr val="FF0000"/>
                </a:solidFill>
              </a:rPr>
              <a:t> leaders and  LNP/LDEA</a:t>
            </a:r>
          </a:p>
          <a:p>
            <a:pPr lvl="1">
              <a:buFontTx/>
              <a:buChar char="-"/>
            </a:pPr>
            <a:r>
              <a:rPr lang="en-US" sz="2000" b="1" dirty="0">
                <a:solidFill>
                  <a:srgbClr val="FF0000"/>
                </a:solidFill>
              </a:rPr>
              <a:t>Do e-req to recruit consultant to develop Harmonize and simplify UN peace-building materials and develop various training manuals for </a:t>
            </a:r>
            <a:r>
              <a:rPr lang="en-US" sz="2000" b="1" dirty="0" err="1">
                <a:solidFill>
                  <a:srgbClr val="FF0000"/>
                </a:solidFill>
              </a:rPr>
              <a:t>Zogos</a:t>
            </a:r>
            <a:r>
              <a:rPr lang="en-US" sz="2000" b="1" dirty="0">
                <a:solidFill>
                  <a:srgbClr val="FF0000"/>
                </a:solidFill>
              </a:rPr>
              <a:t>/</a:t>
            </a:r>
            <a:r>
              <a:rPr lang="en-US" sz="2000" b="1" dirty="0" err="1">
                <a:solidFill>
                  <a:srgbClr val="FF0000"/>
                </a:solidFill>
              </a:rPr>
              <a:t>Zogesse</a:t>
            </a:r>
            <a:r>
              <a:rPr lang="en-US" sz="2000" b="1" dirty="0">
                <a:solidFill>
                  <a:srgbClr val="FF0000"/>
                </a:solidFill>
              </a:rPr>
              <a:t> community leaders and other stakeholders. (1.2.2)</a:t>
            </a:r>
          </a:p>
          <a:p>
            <a:pPr lvl="1">
              <a:buFontTx/>
              <a:buChar char="-"/>
            </a:pPr>
            <a:r>
              <a:rPr lang="en-US" sz="2000" b="1" dirty="0">
                <a:solidFill>
                  <a:srgbClr val="FF0000"/>
                </a:solidFill>
              </a:rPr>
              <a:t>Working with CAFOD on budget and MOU</a:t>
            </a:r>
          </a:p>
          <a:p>
            <a:pPr lvl="1">
              <a:buFontTx/>
              <a:buChar char="-"/>
            </a:pPr>
            <a:endParaRPr lang="en-US" sz="1000" b="1" dirty="0"/>
          </a:p>
          <a:p>
            <a:pPr lvl="1">
              <a:buFontTx/>
              <a:buChar char="-"/>
            </a:pPr>
            <a:r>
              <a:rPr lang="en-US" sz="2000" b="1" dirty="0"/>
              <a:t>Financial Projection/Target =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 $150,00.00 </a:t>
            </a:r>
            <a:r>
              <a:rPr lang="en-US" sz="2000" b="1" dirty="0"/>
              <a:t>(next 3 months). </a:t>
            </a: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C7E5FB6-7DE5-4D33-9E85-14C442A9C471}"/>
              </a:ext>
            </a:extLst>
          </p:cNvPr>
          <p:cNvCxnSpPr/>
          <p:nvPr/>
        </p:nvCxnSpPr>
        <p:spPr>
          <a:xfrm>
            <a:off x="914400" y="836586"/>
            <a:ext cx="1065422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70508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2180</TotalTime>
  <Words>352</Words>
  <Application>Microsoft Office PowerPoint</Application>
  <PresentationFormat>Widescreen</PresentationFormat>
  <Paragraphs>51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Office Theme</vt:lpstr>
      <vt:lpstr>I. Project Summary </vt:lpstr>
      <vt:lpstr>II. Progress to date</vt:lpstr>
      <vt:lpstr>III. Planned Activities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Naeun Choi</dc:creator>
  <cp:lastModifiedBy>Bendu Zaizay</cp:lastModifiedBy>
  <cp:revision>78</cp:revision>
  <dcterms:created xsi:type="dcterms:W3CDTF">2018-10-31T09:17:51Z</dcterms:created>
  <dcterms:modified xsi:type="dcterms:W3CDTF">2019-08-09T14:18:27Z</dcterms:modified>
</cp:coreProperties>
</file>