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5" r:id="rId2"/>
    <p:sldId id="330" r:id="rId3"/>
    <p:sldId id="333" r:id="rId4"/>
    <p:sldId id="335" r:id="rId5"/>
    <p:sldId id="326"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Dennis" initials="JD" lastIdx="1" clrIdx="0">
    <p:extLst>
      <p:ext uri="{19B8F6BF-5375-455C-9EA6-DF929625EA0E}">
        <p15:presenceInfo xmlns:p15="http://schemas.microsoft.com/office/powerpoint/2012/main" userId="John Denn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E3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677E06B-3AFC-4464-9373-9FC5BADF68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5A196C44-E32D-4707-AC67-6FD4D35DBF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B52E553F-E429-45C0-A86B-20BD0BF5FAE9}"/>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5" name="Footer Placeholder 4">
            <a:extLst>
              <a:ext uri="{FF2B5EF4-FFF2-40B4-BE49-F238E27FC236}">
                <a16:creationId xmlns="" xmlns:a16="http://schemas.microsoft.com/office/drawing/2014/main" id="{D163169C-D73C-4478-BEE1-F551C67EC0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9B4A5D6-ED74-41B1-8350-9A69F9B00FE8}"/>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3140978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5341A5F-5DAE-4B64-9525-42D033D1BE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F5085FB7-FB15-4CC8-A286-040B5EEAA93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18D9C30-6406-483D-A6EF-57920363D370}"/>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5" name="Footer Placeholder 4">
            <a:extLst>
              <a:ext uri="{FF2B5EF4-FFF2-40B4-BE49-F238E27FC236}">
                <a16:creationId xmlns="" xmlns:a16="http://schemas.microsoft.com/office/drawing/2014/main" id="{825999AC-92C5-4E1F-B37C-308FF64071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A2C1936-D9E0-4EEA-B532-D8340973D92B}"/>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1769836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E3A08A55-75E2-478A-AB0B-4547A83CC6D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11A577AC-A63C-4268-8A58-577933778F2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8F117B4-D05A-45F7-8091-4160A861F84C}"/>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5" name="Footer Placeholder 4">
            <a:extLst>
              <a:ext uri="{FF2B5EF4-FFF2-40B4-BE49-F238E27FC236}">
                <a16:creationId xmlns="" xmlns:a16="http://schemas.microsoft.com/office/drawing/2014/main" id="{34CFFCE7-729B-4ED6-86B7-DAA05F09AB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C130559-E5FB-4998-A870-A71B0A7374B4}"/>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2250313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AE8574-5D00-4910-976A-1E0CA941FA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49344AC7-B09D-40A3-B6AF-5DDE6244A46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2822FE3-8432-40A7-8AC9-3CF30F0FC864}"/>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5" name="Footer Placeholder 4">
            <a:extLst>
              <a:ext uri="{FF2B5EF4-FFF2-40B4-BE49-F238E27FC236}">
                <a16:creationId xmlns="" xmlns:a16="http://schemas.microsoft.com/office/drawing/2014/main" id="{B1886DFB-BD9C-4545-BC8A-962E99E14D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F678464-3286-4392-BB5F-A5432853A41B}"/>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1145453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9D3FA4D-1BDB-4B4A-BA11-4131E51CE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6FF6604B-F73D-4221-8DBF-D4A88E40D9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CB019D5A-41A4-4BB7-8C81-92422ADA97B4}"/>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5" name="Footer Placeholder 4">
            <a:extLst>
              <a:ext uri="{FF2B5EF4-FFF2-40B4-BE49-F238E27FC236}">
                <a16:creationId xmlns="" xmlns:a16="http://schemas.microsoft.com/office/drawing/2014/main" id="{8A2BC626-96D0-4AAB-A554-178719300E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52BE3B9-12CD-4953-BFBF-EB0339719873}"/>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398174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02133C-8576-4578-97B1-53462530F7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21E362A9-88F4-4318-B5BC-98856F50F95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6D4791D-7271-4ECA-AA9D-4A7B1D6162C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409685B2-6F44-4825-A2D2-BECC5DFD33BD}"/>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6" name="Footer Placeholder 5">
            <a:extLst>
              <a:ext uri="{FF2B5EF4-FFF2-40B4-BE49-F238E27FC236}">
                <a16:creationId xmlns="" xmlns:a16="http://schemas.microsoft.com/office/drawing/2014/main" id="{ED3400CA-6F56-4445-9E5F-4F5A3C29EE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7723086-1263-488A-8FB0-ECA1BF5DE0C7}"/>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1999257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B55DBB-0462-4014-B386-9214AE196B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32E53809-AE43-4BAD-9CB1-70B0E50BF0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19EE791D-F262-474A-9E5E-A042C2E1DD6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D43E2BE6-AB97-46CD-8B07-95C7D8DF50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06FE6144-1F06-43D6-A3F8-2CB9EB608A8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6DD70085-1A9E-43CE-866A-AC324AE701FB}"/>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8" name="Footer Placeholder 7">
            <a:extLst>
              <a:ext uri="{FF2B5EF4-FFF2-40B4-BE49-F238E27FC236}">
                <a16:creationId xmlns="" xmlns:a16="http://schemas.microsoft.com/office/drawing/2014/main" id="{6D71907C-E89C-4A07-90ED-CD34490B9A8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2CD8F29-DBD6-4F8E-A16A-2D2CFAF43011}"/>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123667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2F7157-5951-4158-BEC1-19B42BA213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BAAB34BE-17B5-47E2-91D2-2FFEE2F50638}"/>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4" name="Footer Placeholder 3">
            <a:extLst>
              <a:ext uri="{FF2B5EF4-FFF2-40B4-BE49-F238E27FC236}">
                <a16:creationId xmlns="" xmlns:a16="http://schemas.microsoft.com/office/drawing/2014/main" id="{D76A1878-3558-487E-BAF0-D2BAE2C742C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BE7A766A-8DC4-4FDF-AFC4-7D259A73DA9F}"/>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375367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708C9EE5-5288-4461-94FA-B215F4FC402B}"/>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3" name="Footer Placeholder 2">
            <a:extLst>
              <a:ext uri="{FF2B5EF4-FFF2-40B4-BE49-F238E27FC236}">
                <a16:creationId xmlns="" xmlns:a16="http://schemas.microsoft.com/office/drawing/2014/main" id="{6889F894-4F7A-4ADF-A261-C8AEFB12C6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FA4BA31-47A6-47D3-8DF8-FEFAC99C35DB}"/>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546623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935852-B5DF-49E6-80A8-7C2A734569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403C4EDF-4F13-43F5-9D64-18DB8A3225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7CFD1106-7C6F-4AAA-B669-B5768F34CA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C59B4574-D3B8-480D-809B-D202EAB4F5F2}"/>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6" name="Footer Placeholder 5">
            <a:extLst>
              <a:ext uri="{FF2B5EF4-FFF2-40B4-BE49-F238E27FC236}">
                <a16:creationId xmlns="" xmlns:a16="http://schemas.microsoft.com/office/drawing/2014/main" id="{027BF0A5-1238-4CFC-8817-553045D6EE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05F00A7-1DB8-4301-9BEE-13A5BDEDC9DA}"/>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44230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ED2AB0E-1283-4DEE-B382-D086E4AFC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6D4C1DB5-2A35-47AD-BED1-D6BBE2547B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AF8ECCF9-7FD2-46FE-8BD7-6750DC060D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EC68A320-28D7-4C55-B785-8B084D6B92B3}"/>
              </a:ext>
            </a:extLst>
          </p:cNvPr>
          <p:cNvSpPr>
            <a:spLocks noGrp="1"/>
          </p:cNvSpPr>
          <p:nvPr>
            <p:ph type="dt" sz="half" idx="10"/>
          </p:nvPr>
        </p:nvSpPr>
        <p:spPr/>
        <p:txBody>
          <a:bodyPr/>
          <a:lstStyle/>
          <a:p>
            <a:fld id="{662B6F1C-C894-43E0-A0B8-F361B5B1BE4A}" type="datetimeFigureOut">
              <a:rPr lang="en-US" smtClean="0"/>
              <a:t>10/10/2019</a:t>
            </a:fld>
            <a:endParaRPr lang="en-US"/>
          </a:p>
        </p:txBody>
      </p:sp>
      <p:sp>
        <p:nvSpPr>
          <p:cNvPr id="6" name="Footer Placeholder 5">
            <a:extLst>
              <a:ext uri="{FF2B5EF4-FFF2-40B4-BE49-F238E27FC236}">
                <a16:creationId xmlns="" xmlns:a16="http://schemas.microsoft.com/office/drawing/2014/main" id="{D77B5DF5-A65E-4F57-BA4D-361BF49E5D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D7ECB7E-015E-4D8D-9FFF-81925F3490F7}"/>
              </a:ext>
            </a:extLst>
          </p:cNvPr>
          <p:cNvSpPr>
            <a:spLocks noGrp="1"/>
          </p:cNvSpPr>
          <p:nvPr>
            <p:ph type="sldNum" sz="quarter" idx="12"/>
          </p:nvPr>
        </p:nvSpPr>
        <p:spPr/>
        <p:txBody>
          <a:bodyPr/>
          <a:lstStyle/>
          <a:p>
            <a:fld id="{E6BFB760-BE60-4ADA-A694-C5A0641B913F}" type="slidenum">
              <a:rPr lang="en-US" smtClean="0"/>
              <a:t>‹#›</a:t>
            </a:fld>
            <a:endParaRPr lang="en-US"/>
          </a:p>
        </p:txBody>
      </p:sp>
    </p:spTree>
    <p:extLst>
      <p:ext uri="{BB962C8B-B14F-4D97-AF65-F5344CB8AC3E}">
        <p14:creationId xmlns:p14="http://schemas.microsoft.com/office/powerpoint/2010/main" val="279733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5E903A62-918F-4C21-98B3-56FAFE70B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E731ED3D-6D9F-432E-A642-C36EA8F4A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903050D-0C5A-4D9B-A224-F54F9E995C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2B6F1C-C894-43E0-A0B8-F361B5B1BE4A}" type="datetimeFigureOut">
              <a:rPr lang="en-US" smtClean="0"/>
              <a:t>10/10/2019</a:t>
            </a:fld>
            <a:endParaRPr lang="en-US"/>
          </a:p>
        </p:txBody>
      </p:sp>
      <p:sp>
        <p:nvSpPr>
          <p:cNvPr id="5" name="Footer Placeholder 4">
            <a:extLst>
              <a:ext uri="{FF2B5EF4-FFF2-40B4-BE49-F238E27FC236}">
                <a16:creationId xmlns="" xmlns:a16="http://schemas.microsoft.com/office/drawing/2014/main" id="{553E65C9-80D0-49F5-ACA3-F74BD95F44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A3DF57A3-5650-4575-B4BB-97FD5B663E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FB760-BE60-4ADA-A694-C5A0641B913F}" type="slidenum">
              <a:rPr lang="en-US" smtClean="0"/>
              <a:t>‹#›</a:t>
            </a:fld>
            <a:endParaRPr lang="en-US"/>
          </a:p>
        </p:txBody>
      </p:sp>
    </p:spTree>
    <p:extLst>
      <p:ext uri="{BB962C8B-B14F-4D97-AF65-F5344CB8AC3E}">
        <p14:creationId xmlns:p14="http://schemas.microsoft.com/office/powerpoint/2010/main" val="108473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2CA4DA8-76F8-48AD-A53D-DC495152C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084"/>
            <a:ext cx="12192000" cy="6858000"/>
          </a:xfrm>
          <a:prstGeom prst="rect">
            <a:avLst/>
          </a:prstGeom>
        </p:spPr>
      </p:pic>
      <p:pic>
        <p:nvPicPr>
          <p:cNvPr id="4" name="Picture 3">
            <a:extLst>
              <a:ext uri="{FF2B5EF4-FFF2-40B4-BE49-F238E27FC236}">
                <a16:creationId xmlns="" xmlns:a16="http://schemas.microsoft.com/office/drawing/2014/main" id="{04D6B7C4-7794-4590-8BED-76BB001AE3F8}"/>
              </a:ext>
            </a:extLst>
          </p:cNvPr>
          <p:cNvPicPr>
            <a:picLocks noChangeAspect="1"/>
          </p:cNvPicPr>
          <p:nvPr/>
        </p:nvPicPr>
        <p:blipFill>
          <a:blip r:embed="rId3"/>
          <a:stretch>
            <a:fillRect/>
          </a:stretch>
        </p:blipFill>
        <p:spPr>
          <a:xfrm>
            <a:off x="4672668" y="6364287"/>
            <a:ext cx="7201697" cy="257175"/>
          </a:xfrm>
          <a:prstGeom prst="rect">
            <a:avLst/>
          </a:prstGeom>
        </p:spPr>
      </p:pic>
      <p:sp>
        <p:nvSpPr>
          <p:cNvPr id="9" name="Title 5">
            <a:extLst>
              <a:ext uri="{FF2B5EF4-FFF2-40B4-BE49-F238E27FC236}">
                <a16:creationId xmlns="" xmlns:a16="http://schemas.microsoft.com/office/drawing/2014/main" id="{98AA0579-54F8-4182-9F8E-59EA87097E9B}"/>
              </a:ext>
            </a:extLst>
          </p:cNvPr>
          <p:cNvSpPr>
            <a:spLocks noGrp="1" noChangeArrowheads="1"/>
          </p:cNvSpPr>
          <p:nvPr>
            <p:ph type="title"/>
          </p:nvPr>
        </p:nvSpPr>
        <p:spPr>
          <a:xfrm>
            <a:off x="980821" y="-87084"/>
            <a:ext cx="10515600" cy="1325563"/>
          </a:xfrm>
        </p:spPr>
        <p:txBody>
          <a:bodyPr>
            <a:normAutofit/>
          </a:bodyPr>
          <a:lstStyle/>
          <a:p>
            <a:r>
              <a:rPr lang="en-US" altLang="en-US" sz="4000" b="1" dirty="0">
                <a:solidFill>
                  <a:schemeClr val="accent1"/>
                </a:solidFill>
                <a:latin typeface="Arial" panose="020B0604020202020204" pitchFamily="34" charset="0"/>
              </a:rPr>
              <a:t>I. </a:t>
            </a:r>
            <a:r>
              <a:rPr lang="en-US" altLang="en-US" sz="3600" b="1" dirty="0">
                <a:solidFill>
                  <a:schemeClr val="accent1"/>
                </a:solidFill>
                <a:latin typeface="Arial" panose="020B0604020202020204" pitchFamily="34" charset="0"/>
              </a:rPr>
              <a:t>Project Summary </a:t>
            </a:r>
            <a:endParaRPr lang="en-US" altLang="en-US" sz="4000" b="1" dirty="0">
              <a:solidFill>
                <a:srgbClr val="FF0000"/>
              </a:solidFill>
              <a:latin typeface="Arial" panose="020B0604020202020204" pitchFamily="34" charset="0"/>
            </a:endParaRPr>
          </a:p>
        </p:txBody>
      </p:sp>
      <p:cxnSp>
        <p:nvCxnSpPr>
          <p:cNvPr id="11" name="Straight Connector 10">
            <a:extLst>
              <a:ext uri="{FF2B5EF4-FFF2-40B4-BE49-F238E27FC236}">
                <a16:creationId xmlns="" xmlns:a16="http://schemas.microsoft.com/office/drawing/2014/main" id="{8C7E5FB6-7DE5-4D33-9E85-14C442A9C471}"/>
              </a:ext>
            </a:extLst>
          </p:cNvPr>
          <p:cNvCxnSpPr/>
          <p:nvPr/>
        </p:nvCxnSpPr>
        <p:spPr>
          <a:xfrm>
            <a:off x="914400" y="836586"/>
            <a:ext cx="10654224"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12" name="Table 11">
            <a:extLst>
              <a:ext uri="{FF2B5EF4-FFF2-40B4-BE49-F238E27FC236}">
                <a16:creationId xmlns="" xmlns:a16="http://schemas.microsoft.com/office/drawing/2014/main" id="{587DC8BF-74D5-445E-AA49-07188903B02D}"/>
              </a:ext>
            </a:extLst>
          </p:cNvPr>
          <p:cNvGraphicFramePr>
            <a:graphicFrameLocks noGrp="1"/>
          </p:cNvGraphicFramePr>
          <p:nvPr>
            <p:extLst>
              <p:ext uri="{D42A27DB-BD31-4B8C-83A1-F6EECF244321}">
                <p14:modId xmlns:p14="http://schemas.microsoft.com/office/powerpoint/2010/main" val="2890102167"/>
              </p:ext>
            </p:extLst>
          </p:nvPr>
        </p:nvGraphicFramePr>
        <p:xfrm>
          <a:off x="285750" y="2075065"/>
          <a:ext cx="11588615" cy="3887329"/>
        </p:xfrm>
        <a:graphic>
          <a:graphicData uri="http://schemas.openxmlformats.org/drawingml/2006/table">
            <a:tbl>
              <a:tblPr firstRow="1" bandRow="1">
                <a:tableStyleId>{BC89EF96-8CEA-46FF-86C4-4CE0E7609802}</a:tableStyleId>
              </a:tblPr>
              <a:tblGrid>
                <a:gridCol w="2385868">
                  <a:extLst>
                    <a:ext uri="{9D8B030D-6E8A-4147-A177-3AD203B41FA5}">
                      <a16:colId xmlns="" xmlns:a16="http://schemas.microsoft.com/office/drawing/2014/main" val="1613171800"/>
                    </a:ext>
                  </a:extLst>
                </a:gridCol>
                <a:gridCol w="9202747">
                  <a:extLst>
                    <a:ext uri="{9D8B030D-6E8A-4147-A177-3AD203B41FA5}">
                      <a16:colId xmlns="" xmlns:a16="http://schemas.microsoft.com/office/drawing/2014/main" val="495313880"/>
                    </a:ext>
                  </a:extLst>
                </a:gridCol>
              </a:tblGrid>
              <a:tr h="740748">
                <a:tc>
                  <a:txBody>
                    <a:bodyPr/>
                    <a:lstStyle/>
                    <a:p>
                      <a:r>
                        <a:rPr lang="en-US" sz="1800" b="1" dirty="0"/>
                        <a:t>Project Title</a:t>
                      </a:r>
                    </a:p>
                  </a:txBody>
                  <a:tcPr/>
                </a:tc>
                <a:tc>
                  <a:txBody>
                    <a:bodyPr/>
                    <a:lstStyle/>
                    <a:p>
                      <a:r>
                        <a:rPr lang="en-US" sz="1800" b="1" kern="1200" dirty="0">
                          <a:solidFill>
                            <a:schemeClr val="tx1"/>
                          </a:solidFill>
                          <a:effectLst/>
                          <a:latin typeface="+mn-lt"/>
                          <a:ea typeface="+mn-ea"/>
                          <a:cs typeface="+mn-cs"/>
                        </a:rPr>
                        <a:t>Socio-Economic</a:t>
                      </a:r>
                      <a:r>
                        <a:rPr lang="en-US" sz="1800" b="1" kern="1200" baseline="0" dirty="0">
                          <a:solidFill>
                            <a:schemeClr val="tx1"/>
                          </a:solidFill>
                          <a:effectLst/>
                          <a:latin typeface="+mn-lt"/>
                          <a:ea typeface="+mn-ea"/>
                          <a:cs typeface="+mn-cs"/>
                        </a:rPr>
                        <a:t> Empowerment of Disadvantage (SEED) Youth in Liberia </a:t>
                      </a:r>
                      <a:endParaRPr lang="en-US" sz="1800" b="0" dirty="0"/>
                    </a:p>
                  </a:txBody>
                  <a:tcPr/>
                </a:tc>
                <a:extLst>
                  <a:ext uri="{0D108BD9-81ED-4DB2-BD59-A6C34878D82A}">
                    <a16:rowId xmlns="" xmlns:a16="http://schemas.microsoft.com/office/drawing/2014/main" val="4168848322"/>
                  </a:ext>
                </a:extLst>
              </a:tr>
              <a:tr h="815780">
                <a:tc>
                  <a:txBody>
                    <a:bodyPr/>
                    <a:lstStyle/>
                    <a:p>
                      <a:r>
                        <a:rPr lang="en-US" b="1" dirty="0"/>
                        <a:t>Participating UN agencies</a:t>
                      </a:r>
                    </a:p>
                  </a:txBody>
                  <a:tcPr/>
                </a:tc>
                <a:tc>
                  <a:txBody>
                    <a:bodyPr/>
                    <a:lstStyle/>
                    <a:p>
                      <a:r>
                        <a:rPr lang="en-US" b="0" dirty="0"/>
                        <a:t>UNDP (Coordinating</a:t>
                      </a:r>
                      <a:r>
                        <a:rPr lang="en-US" b="0" baseline="0" dirty="0"/>
                        <a:t> Agency</a:t>
                      </a:r>
                      <a:r>
                        <a:rPr lang="en-US" b="0" dirty="0"/>
                        <a:t>)</a:t>
                      </a:r>
                      <a:r>
                        <a:rPr lang="en-US" b="0" baseline="0" dirty="0"/>
                        <a:t> &amp; UNFPA.</a:t>
                      </a:r>
                      <a:endParaRPr lang="en-US" b="0" dirty="0"/>
                    </a:p>
                  </a:txBody>
                  <a:tcPr/>
                </a:tc>
                <a:extLst>
                  <a:ext uri="{0D108BD9-81ED-4DB2-BD59-A6C34878D82A}">
                    <a16:rowId xmlns="" xmlns:a16="http://schemas.microsoft.com/office/drawing/2014/main" val="1008670774"/>
                  </a:ext>
                </a:extLst>
              </a:tr>
              <a:tr h="815780">
                <a:tc>
                  <a:txBody>
                    <a:bodyPr/>
                    <a:lstStyle/>
                    <a:p>
                      <a:r>
                        <a:rPr lang="en-US" b="1" dirty="0"/>
                        <a:t>Implementation period</a:t>
                      </a:r>
                    </a:p>
                  </a:txBody>
                  <a:tcPr/>
                </a:tc>
                <a:tc>
                  <a:txBody>
                    <a:bodyPr/>
                    <a:lstStyle/>
                    <a:p>
                      <a:r>
                        <a:rPr lang="en-US" dirty="0" smtClean="0"/>
                        <a:t>March 2019 – August </a:t>
                      </a:r>
                      <a:r>
                        <a:rPr lang="en-US" dirty="0"/>
                        <a:t>2020 (18 months) </a:t>
                      </a:r>
                    </a:p>
                  </a:txBody>
                  <a:tcPr/>
                </a:tc>
                <a:extLst>
                  <a:ext uri="{0D108BD9-81ED-4DB2-BD59-A6C34878D82A}">
                    <a16:rowId xmlns="" xmlns:a16="http://schemas.microsoft.com/office/drawing/2014/main" val="2739101611"/>
                  </a:ext>
                </a:extLst>
              </a:tr>
              <a:tr h="1515021">
                <a:tc>
                  <a:txBody>
                    <a:bodyPr/>
                    <a:lstStyle/>
                    <a:p>
                      <a:r>
                        <a:rPr lang="en-US" b="1" dirty="0"/>
                        <a:t>Expenditure to date</a:t>
                      </a:r>
                    </a:p>
                  </a:txBody>
                  <a:tcPr>
                    <a:solidFill>
                      <a:srgbClr val="20E3E8">
                        <a:alpha val="20000"/>
                      </a:srgbClr>
                    </a:solidFill>
                  </a:tcPr>
                </a:tc>
                <a:tc>
                  <a:txBody>
                    <a:bodyPr/>
                    <a:lstStyle/>
                    <a:p>
                      <a:r>
                        <a:rPr lang="en-US" b="0" dirty="0">
                          <a:solidFill>
                            <a:schemeClr val="tx1"/>
                          </a:solidFill>
                        </a:rPr>
                        <a:t>UNDP    -  USD 209,200.00 (33%) out of USD 630,000.39  First tranche</a:t>
                      </a:r>
                    </a:p>
                    <a:p>
                      <a:r>
                        <a:rPr lang="en-US" b="0" dirty="0">
                          <a:solidFill>
                            <a:schemeClr val="tx1"/>
                          </a:solidFill>
                        </a:rPr>
                        <a:t>UNFPA  -  USD </a:t>
                      </a:r>
                      <a:r>
                        <a:rPr lang="en-US" b="0" dirty="0" smtClean="0">
                          <a:solidFill>
                            <a:schemeClr val="tx1"/>
                          </a:solidFill>
                        </a:rPr>
                        <a:t>151,805.28 </a:t>
                      </a:r>
                      <a:r>
                        <a:rPr lang="en-US" sz="1800" b="0" dirty="0" smtClean="0">
                          <a:solidFill>
                            <a:schemeClr val="tx1"/>
                          </a:solidFill>
                        </a:rPr>
                        <a:t>  (43%) </a:t>
                      </a:r>
                      <a:r>
                        <a:rPr lang="en-US" b="0" dirty="0">
                          <a:solidFill>
                            <a:schemeClr val="tx1"/>
                          </a:solidFill>
                        </a:rPr>
                        <a:t>out of USD 350,000.27 First tranche</a:t>
                      </a:r>
                    </a:p>
                    <a:p>
                      <a:r>
                        <a:rPr lang="en-US" b="0" dirty="0">
                          <a:solidFill>
                            <a:schemeClr val="tx1"/>
                          </a:solidFill>
                        </a:rPr>
                        <a:t>Total</a:t>
                      </a:r>
                      <a:r>
                        <a:rPr lang="en-US" b="0" baseline="0" dirty="0">
                          <a:solidFill>
                            <a:schemeClr val="tx1"/>
                          </a:solidFill>
                        </a:rPr>
                        <a:t> </a:t>
                      </a:r>
                      <a:r>
                        <a:rPr lang="en-US" b="0" dirty="0">
                          <a:solidFill>
                            <a:schemeClr val="tx1"/>
                          </a:solidFill>
                        </a:rPr>
                        <a:t>First Tranche  - </a:t>
                      </a:r>
                      <a:r>
                        <a:rPr lang="en-US" b="0" dirty="0" smtClean="0">
                          <a:solidFill>
                            <a:schemeClr val="tx1"/>
                          </a:solidFill>
                        </a:rPr>
                        <a:t>361,005.28 USD  (36.8%%)  </a:t>
                      </a:r>
                      <a:r>
                        <a:rPr lang="en-US" b="0" dirty="0">
                          <a:solidFill>
                            <a:schemeClr val="tx1"/>
                          </a:solidFill>
                        </a:rPr>
                        <a:t>out of USD 980,000.66</a:t>
                      </a:r>
                    </a:p>
                    <a:p>
                      <a:endParaRPr lang="en-US" b="0" dirty="0">
                        <a:solidFill>
                          <a:schemeClr val="tx1"/>
                        </a:solidFill>
                      </a:endParaRPr>
                    </a:p>
                    <a:p>
                      <a:r>
                        <a:rPr lang="en-US" b="1" dirty="0">
                          <a:solidFill>
                            <a:schemeClr val="tx1"/>
                          </a:solidFill>
                        </a:rPr>
                        <a:t>PROJECT</a:t>
                      </a:r>
                      <a:r>
                        <a:rPr lang="en-US" b="1" baseline="0" dirty="0">
                          <a:solidFill>
                            <a:schemeClr val="tx1"/>
                          </a:solidFill>
                        </a:rPr>
                        <a:t> TOTAL:   </a:t>
                      </a:r>
                      <a:r>
                        <a:rPr lang="en-US" b="1" baseline="0" dirty="0" smtClean="0">
                          <a:solidFill>
                            <a:schemeClr val="tx1"/>
                          </a:solidFill>
                        </a:rPr>
                        <a:t>361,005.28  </a:t>
                      </a:r>
                      <a:r>
                        <a:rPr lang="en-US" b="1" baseline="0" dirty="0">
                          <a:solidFill>
                            <a:schemeClr val="tx1"/>
                          </a:solidFill>
                        </a:rPr>
                        <a:t>(USD) </a:t>
                      </a:r>
                      <a:r>
                        <a:rPr lang="en-US" b="1" baseline="0" dirty="0" smtClean="0">
                          <a:solidFill>
                            <a:schemeClr val="tx1"/>
                          </a:solidFill>
                        </a:rPr>
                        <a:t>25.7%% </a:t>
                      </a:r>
                      <a:r>
                        <a:rPr lang="en-US" b="1" baseline="0" dirty="0">
                          <a:solidFill>
                            <a:schemeClr val="tx1"/>
                          </a:solidFill>
                        </a:rPr>
                        <a:t>out of 1,400,000.96</a:t>
                      </a:r>
                    </a:p>
                  </a:txBody>
                  <a:tcPr>
                    <a:solidFill>
                      <a:srgbClr val="20E3E8">
                        <a:alpha val="20000"/>
                      </a:srgbClr>
                    </a:solidFill>
                  </a:tcPr>
                </a:tc>
                <a:extLst>
                  <a:ext uri="{0D108BD9-81ED-4DB2-BD59-A6C34878D82A}">
                    <a16:rowId xmlns="" xmlns:a16="http://schemas.microsoft.com/office/drawing/2014/main" val="280699274"/>
                  </a:ext>
                </a:extLst>
              </a:tr>
            </a:tbl>
          </a:graphicData>
        </a:graphic>
      </p:graphicFrame>
    </p:spTree>
    <p:extLst>
      <p:ext uri="{BB962C8B-B14F-4D97-AF65-F5344CB8AC3E}">
        <p14:creationId xmlns:p14="http://schemas.microsoft.com/office/powerpoint/2010/main" val="2114310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2CA4DA8-76F8-48AD-A53D-DC495152C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itle 5">
            <a:extLst>
              <a:ext uri="{FF2B5EF4-FFF2-40B4-BE49-F238E27FC236}">
                <a16:creationId xmlns="" xmlns:a16="http://schemas.microsoft.com/office/drawing/2014/main" id="{98AA0579-54F8-4182-9F8E-59EA87097E9B}"/>
              </a:ext>
            </a:extLst>
          </p:cNvPr>
          <p:cNvSpPr>
            <a:spLocks noGrp="1" noChangeArrowheads="1"/>
          </p:cNvSpPr>
          <p:nvPr>
            <p:ph type="title"/>
          </p:nvPr>
        </p:nvSpPr>
        <p:spPr>
          <a:xfrm>
            <a:off x="980821" y="154547"/>
            <a:ext cx="10515600" cy="445502"/>
          </a:xfrm>
        </p:spPr>
        <p:txBody>
          <a:bodyPr>
            <a:normAutofit fontScale="90000"/>
          </a:bodyPr>
          <a:lstStyle/>
          <a:p>
            <a:r>
              <a:rPr lang="en-US" altLang="en-US" sz="4000" b="1" dirty="0">
                <a:solidFill>
                  <a:schemeClr val="accent1"/>
                </a:solidFill>
                <a:latin typeface="Arial" panose="020B0604020202020204" pitchFamily="34" charset="0"/>
              </a:rPr>
              <a:t>II. </a:t>
            </a:r>
            <a:r>
              <a:rPr lang="en-US" altLang="en-US" sz="3600" b="1" dirty="0">
                <a:solidFill>
                  <a:schemeClr val="accent1"/>
                </a:solidFill>
                <a:latin typeface="Arial" panose="020B0604020202020204" pitchFamily="34" charset="0"/>
              </a:rPr>
              <a:t>Progress to date</a:t>
            </a:r>
            <a:endParaRPr lang="en-US" altLang="en-US" sz="4000" b="1" dirty="0">
              <a:solidFill>
                <a:srgbClr val="FF0000"/>
              </a:solidFill>
              <a:latin typeface="Arial" panose="020B0604020202020204" pitchFamily="34" charset="0"/>
            </a:endParaRPr>
          </a:p>
        </p:txBody>
      </p:sp>
      <p:cxnSp>
        <p:nvCxnSpPr>
          <p:cNvPr id="11" name="Straight Connector 10">
            <a:extLst>
              <a:ext uri="{FF2B5EF4-FFF2-40B4-BE49-F238E27FC236}">
                <a16:creationId xmlns="" xmlns:a16="http://schemas.microsoft.com/office/drawing/2014/main" id="{8C7E5FB6-7DE5-4D33-9E85-14C442A9C471}"/>
              </a:ext>
            </a:extLst>
          </p:cNvPr>
          <p:cNvCxnSpPr/>
          <p:nvPr/>
        </p:nvCxnSpPr>
        <p:spPr>
          <a:xfrm>
            <a:off x="914400" y="836586"/>
            <a:ext cx="1065422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Content Placeholder 1">
            <a:extLst>
              <a:ext uri="{FF2B5EF4-FFF2-40B4-BE49-F238E27FC236}">
                <a16:creationId xmlns="" xmlns:a16="http://schemas.microsoft.com/office/drawing/2014/main" id="{E35466A3-C9A2-4DC7-B6F4-DD11A253A8DA}"/>
              </a:ext>
            </a:extLst>
          </p:cNvPr>
          <p:cNvSpPr>
            <a:spLocks noGrp="1"/>
          </p:cNvSpPr>
          <p:nvPr>
            <p:ph idx="1"/>
          </p:nvPr>
        </p:nvSpPr>
        <p:spPr>
          <a:xfrm>
            <a:off x="777547" y="522718"/>
            <a:ext cx="10636906" cy="231878"/>
          </a:xfrm>
        </p:spPr>
        <p:txBody>
          <a:bodyPr>
            <a:noAutofit/>
          </a:bodyPr>
          <a:lstStyle/>
          <a:p>
            <a:r>
              <a:rPr lang="en-US" sz="1600" dirty="0"/>
              <a:t>Key achievements against the planned outcomes and outputs</a:t>
            </a:r>
          </a:p>
        </p:txBody>
      </p:sp>
      <p:graphicFrame>
        <p:nvGraphicFramePr>
          <p:cNvPr id="2" name="Table 1">
            <a:extLst>
              <a:ext uri="{FF2B5EF4-FFF2-40B4-BE49-F238E27FC236}">
                <a16:creationId xmlns="" xmlns:a16="http://schemas.microsoft.com/office/drawing/2014/main" id="{B218D6BD-871F-40E5-89B4-54DF5C550466}"/>
              </a:ext>
            </a:extLst>
          </p:cNvPr>
          <p:cNvGraphicFramePr>
            <a:graphicFrameLocks noGrp="1"/>
          </p:cNvGraphicFramePr>
          <p:nvPr>
            <p:extLst>
              <p:ext uri="{D42A27DB-BD31-4B8C-83A1-F6EECF244321}">
                <p14:modId xmlns:p14="http://schemas.microsoft.com/office/powerpoint/2010/main" val="2735424444"/>
              </p:ext>
            </p:extLst>
          </p:nvPr>
        </p:nvGraphicFramePr>
        <p:xfrm>
          <a:off x="160986" y="918578"/>
          <a:ext cx="12031013" cy="6096000"/>
        </p:xfrm>
        <a:graphic>
          <a:graphicData uri="http://schemas.openxmlformats.org/drawingml/2006/table">
            <a:tbl>
              <a:tblPr firstRow="1" bandRow="1">
                <a:tableStyleId>{5C22544A-7EE6-4342-B048-85BDC9FD1C3A}</a:tableStyleId>
              </a:tblPr>
              <a:tblGrid>
                <a:gridCol w="1337987">
                  <a:extLst>
                    <a:ext uri="{9D8B030D-6E8A-4147-A177-3AD203B41FA5}">
                      <a16:colId xmlns="" xmlns:a16="http://schemas.microsoft.com/office/drawing/2014/main" val="4015445675"/>
                    </a:ext>
                  </a:extLst>
                </a:gridCol>
                <a:gridCol w="4373793">
                  <a:extLst>
                    <a:ext uri="{9D8B030D-6E8A-4147-A177-3AD203B41FA5}">
                      <a16:colId xmlns="" xmlns:a16="http://schemas.microsoft.com/office/drawing/2014/main" val="1822207761"/>
                    </a:ext>
                  </a:extLst>
                </a:gridCol>
                <a:gridCol w="1957589">
                  <a:extLst>
                    <a:ext uri="{9D8B030D-6E8A-4147-A177-3AD203B41FA5}">
                      <a16:colId xmlns="" xmlns:a16="http://schemas.microsoft.com/office/drawing/2014/main" val="2742689728"/>
                    </a:ext>
                  </a:extLst>
                </a:gridCol>
                <a:gridCol w="3296991">
                  <a:extLst>
                    <a:ext uri="{9D8B030D-6E8A-4147-A177-3AD203B41FA5}">
                      <a16:colId xmlns="" xmlns:a16="http://schemas.microsoft.com/office/drawing/2014/main" val="3090729109"/>
                    </a:ext>
                  </a:extLst>
                </a:gridCol>
                <a:gridCol w="1064653">
                  <a:extLst>
                    <a:ext uri="{9D8B030D-6E8A-4147-A177-3AD203B41FA5}">
                      <a16:colId xmlns="" xmlns:a16="http://schemas.microsoft.com/office/drawing/2014/main" val="2269039802"/>
                    </a:ext>
                  </a:extLst>
                </a:gridCol>
              </a:tblGrid>
              <a:tr h="431967">
                <a:tc>
                  <a:txBody>
                    <a:bodyPr/>
                    <a:lstStyle/>
                    <a:p>
                      <a:r>
                        <a:rPr lang="en-US" sz="1200" dirty="0"/>
                        <a:t>Outcomes / Outputs</a:t>
                      </a:r>
                    </a:p>
                  </a:txBody>
                  <a:tcPr/>
                </a:tc>
                <a:tc>
                  <a:txBody>
                    <a:bodyPr/>
                    <a:lstStyle/>
                    <a:p>
                      <a:r>
                        <a:rPr lang="en-US" sz="1200" dirty="0"/>
                        <a:t>Results reported at the last meeting</a:t>
                      </a:r>
                    </a:p>
                  </a:txBody>
                  <a:tcPr/>
                </a:tc>
                <a:tc>
                  <a:txBody>
                    <a:bodyPr/>
                    <a:lstStyle/>
                    <a:p>
                      <a:r>
                        <a:rPr lang="en-US" sz="1200" dirty="0"/>
                        <a:t>Planned activities reported at the last meeting</a:t>
                      </a:r>
                    </a:p>
                  </a:txBody>
                  <a:tcPr/>
                </a:tc>
                <a:tc>
                  <a:txBody>
                    <a:bodyPr/>
                    <a:lstStyle/>
                    <a:p>
                      <a:r>
                        <a:rPr lang="en-US" sz="1200" dirty="0"/>
                        <a:t>Results delivered since the last meeting</a:t>
                      </a:r>
                    </a:p>
                  </a:txBody>
                  <a:tcPr/>
                </a:tc>
                <a:tc>
                  <a:txBody>
                    <a:bodyPr/>
                    <a:lstStyle/>
                    <a:p>
                      <a:r>
                        <a:rPr lang="en-US" sz="1200" dirty="0"/>
                        <a:t>On track / Off track</a:t>
                      </a:r>
                    </a:p>
                  </a:txBody>
                  <a:tcPr/>
                </a:tc>
                <a:extLst>
                  <a:ext uri="{0D108BD9-81ED-4DB2-BD59-A6C34878D82A}">
                    <a16:rowId xmlns="" xmlns:a16="http://schemas.microsoft.com/office/drawing/2014/main" val="1145049132"/>
                  </a:ext>
                </a:extLst>
              </a:tr>
              <a:tr h="5140407">
                <a:tc>
                  <a:txBody>
                    <a:bodyPr/>
                    <a:lstStyle/>
                    <a:p>
                      <a:r>
                        <a:rPr lang="en-US" sz="1400" b="0" dirty="0">
                          <a:latin typeface="+mn-lt"/>
                        </a:rPr>
                        <a:t>Outcome</a:t>
                      </a:r>
                      <a:r>
                        <a:rPr lang="en-US" sz="1400" b="0" baseline="0" dirty="0">
                          <a:latin typeface="+mn-lt"/>
                        </a:rPr>
                        <a:t> 1/ Output:</a:t>
                      </a:r>
                      <a:r>
                        <a:rPr lang="en-US" sz="1400" b="0" dirty="0">
                          <a:latin typeface="+mn-lt"/>
                        </a:rPr>
                        <a:t> 1</a:t>
                      </a:r>
                    </a:p>
                    <a:p>
                      <a:r>
                        <a:rPr lang="en-US" sz="1400" b="0" dirty="0">
                          <a:latin typeface="+mn-lt"/>
                        </a:rPr>
                        <a:t>    Capacity of three drop-in centers strengthened to provide psycho-social, mental and SRH services to 670 </a:t>
                      </a:r>
                      <a:r>
                        <a:rPr lang="en-US" sz="1400" b="0" dirty="0" err="1">
                          <a:latin typeface="+mn-lt"/>
                        </a:rPr>
                        <a:t>Zogos</a:t>
                      </a:r>
                      <a:r>
                        <a:rPr lang="en-US" sz="1400" b="0" dirty="0">
                          <a:latin typeface="+mn-lt"/>
                        </a:rPr>
                        <a:t>/</a:t>
                      </a:r>
                      <a:r>
                        <a:rPr lang="en-US" sz="1400" b="0" dirty="0" err="1">
                          <a:latin typeface="+mn-lt"/>
                        </a:rPr>
                        <a:t>Zogesse</a:t>
                      </a:r>
                      <a:r>
                        <a:rPr lang="en-US" sz="1400" b="0" dirty="0">
                          <a:latin typeface="+mn-lt"/>
                        </a:rPr>
                        <a:t>  in </a:t>
                      </a:r>
                      <a:r>
                        <a:rPr lang="en-US" sz="1400" b="0" dirty="0" err="1">
                          <a:latin typeface="+mn-lt"/>
                        </a:rPr>
                        <a:t>Montserrado</a:t>
                      </a:r>
                      <a:r>
                        <a:rPr lang="en-US" sz="1400" b="0" dirty="0">
                          <a:latin typeface="+mn-lt"/>
                        </a:rPr>
                        <a:t> County</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b="0" kern="1200" baseline="0" dirty="0">
                          <a:solidFill>
                            <a:schemeClr val="tx1"/>
                          </a:solidFill>
                          <a:effectLst/>
                          <a:latin typeface="+mn-lt"/>
                          <a:ea typeface="+mn-ea"/>
                          <a:cs typeface="+mn-cs"/>
                        </a:rPr>
                        <a:t>Drop in centers have been refurbished and equipped and services have commenced (details are included on the next slide)</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0" kern="1200" baseline="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b="0" kern="1200" baseline="0" dirty="0">
                          <a:solidFill>
                            <a:schemeClr val="tx1"/>
                          </a:solidFill>
                          <a:effectLst/>
                          <a:latin typeface="+mn-lt"/>
                          <a:ea typeface="+mn-ea"/>
                          <a:cs typeface="+mn-cs"/>
                        </a:rPr>
                        <a:t>Screening process to select  500 out of the 1400  long list of disadvantaged youth is on-going; names of 250 to be given to CAFOD on September 15, 2019</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0" kern="1200" baseline="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t>Services at three Drop-in Centers: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kern="1200" baseline="0" dirty="0">
                          <a:solidFill>
                            <a:schemeClr val="tx1"/>
                          </a:solidFill>
                          <a:effectLst/>
                          <a:latin typeface="+mn-lt"/>
                          <a:ea typeface="+mn-ea"/>
                          <a:cs typeface="+mn-cs"/>
                        </a:rPr>
                        <a:t>   Psychosocial and health service provision:</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0" kern="1200" baseline="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kern="1200" baseline="0" dirty="0">
                          <a:solidFill>
                            <a:schemeClr val="tx1"/>
                          </a:solidFill>
                          <a:effectLst/>
                          <a:latin typeface="+mn-lt"/>
                          <a:ea typeface="+mn-ea"/>
                          <a:cs typeface="+mn-cs"/>
                        </a:rPr>
                        <a:t>Number referred for clinical services: Redemption ( 10 persons/day)</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400" b="0" kern="1200" baseline="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kern="1200" baseline="0" dirty="0" err="1">
                          <a:solidFill>
                            <a:schemeClr val="tx1"/>
                          </a:solidFill>
                          <a:effectLst/>
                          <a:latin typeface="+mn-lt"/>
                          <a:ea typeface="+mn-ea"/>
                          <a:cs typeface="+mn-cs"/>
                        </a:rPr>
                        <a:t>Sonniwein</a:t>
                      </a:r>
                      <a:r>
                        <a:rPr lang="en-US" sz="1400" b="0" kern="1200" baseline="0" dirty="0">
                          <a:solidFill>
                            <a:schemeClr val="tx1"/>
                          </a:solidFill>
                          <a:effectLst/>
                          <a:latin typeface="+mn-lt"/>
                          <a:ea typeface="+mn-ea"/>
                          <a:cs typeface="+mn-cs"/>
                        </a:rPr>
                        <a:t> : 15 – 17/day ( made referral for last three weeks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400" b="0" kern="1200" baseline="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kern="1200" baseline="0" dirty="0" err="1">
                          <a:solidFill>
                            <a:schemeClr val="tx1"/>
                          </a:solidFill>
                          <a:effectLst/>
                          <a:latin typeface="+mn-lt"/>
                          <a:ea typeface="+mn-ea"/>
                          <a:cs typeface="+mn-cs"/>
                        </a:rPr>
                        <a:t>Duport</a:t>
                      </a:r>
                      <a:r>
                        <a:rPr lang="en-US" sz="1400" b="0" kern="1200" baseline="0" dirty="0">
                          <a:solidFill>
                            <a:schemeClr val="tx1"/>
                          </a:solidFill>
                          <a:effectLst/>
                          <a:latin typeface="+mn-lt"/>
                          <a:ea typeface="+mn-ea"/>
                          <a:cs typeface="+mn-cs"/>
                        </a:rPr>
                        <a:t> Road : 28 persons referred in total</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400" b="0" kern="1200" baseline="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kern="1200" baseline="0" dirty="0">
                          <a:solidFill>
                            <a:schemeClr val="tx1"/>
                          </a:solidFill>
                          <a:effectLst/>
                          <a:latin typeface="+mn-lt"/>
                          <a:ea typeface="+mn-ea"/>
                          <a:cs typeface="+mn-cs"/>
                        </a:rPr>
                        <a:t>Number TB annex: 7 ( West Point)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400" b="0" kern="1200" baseline="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0" kern="1200" baseline="0" dirty="0">
                          <a:solidFill>
                            <a:schemeClr val="tx1"/>
                          </a:solidFill>
                          <a:effectLst/>
                          <a:latin typeface="+mn-lt"/>
                          <a:ea typeface="+mn-ea"/>
                          <a:cs typeface="+mn-cs"/>
                        </a:rPr>
                        <a:t>Major health issues: Respiratory infections including tuberculosis, STIs, Malaria and Typhoid</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0" kern="1200" baseline="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sz="1400" b="0" kern="1200" baseline="0" dirty="0">
                        <a:solidFill>
                          <a:schemeClr val="tx1"/>
                        </a:solidFill>
                        <a:effectLst/>
                        <a:latin typeface="+mn-lt"/>
                        <a:ea typeface="+mn-ea"/>
                        <a:cs typeface="+mn-cs"/>
                      </a:endParaRPr>
                    </a:p>
                  </a:txBody>
                  <a:tcPr/>
                </a:tc>
                <a:tc>
                  <a:txBody>
                    <a:bodyPr/>
                    <a:lstStyle/>
                    <a:p>
                      <a:pPr marL="457200" lvl="1" indent="0">
                        <a:buNone/>
                      </a:pPr>
                      <a:endParaRPr lang="en-US" sz="1400" dirty="0" smtClean="0"/>
                    </a:p>
                    <a:p>
                      <a:pPr marL="457200" lvl="1" indent="0">
                        <a:buNone/>
                      </a:pPr>
                      <a:endParaRPr lang="en-US" sz="1400" dirty="0" smtClean="0"/>
                    </a:p>
                    <a:p>
                      <a:pPr lvl="1">
                        <a:buFont typeface="Wingdings" panose="05000000000000000000" pitchFamily="2" charset="2"/>
                        <a:buChar char="q"/>
                      </a:pPr>
                      <a:r>
                        <a:rPr lang="en-US" sz="1400" dirty="0"/>
                        <a:t> Following up with MOH and YWCA to obtain the initial 250 case load for vocational training; </a:t>
                      </a:r>
                    </a:p>
                    <a:p>
                      <a:pPr marL="171450" indent="-171450">
                        <a:buFont typeface="Arial" panose="020B0604020202020204" pitchFamily="34" charset="0"/>
                        <a:buChar char="•"/>
                      </a:pPr>
                      <a:endParaRPr lang="en-US" sz="1400" b="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kern="1200" baseline="0" dirty="0">
                        <a:solidFill>
                          <a:schemeClr val="dk1"/>
                        </a:solidFill>
                        <a:effectLst/>
                        <a:latin typeface="+mn-lt"/>
                        <a:ea typeface="+mn-ea"/>
                        <a:cs typeface="+mn-cs"/>
                      </a:endParaRPr>
                    </a:p>
                    <a:p>
                      <a:pPr marL="171450" indent="-171450">
                        <a:buFont typeface="Wingdings" panose="05000000000000000000" pitchFamily="2" charset="2"/>
                        <a:buChar char="Ø"/>
                      </a:pPr>
                      <a:r>
                        <a:rPr lang="en-US" sz="1400" b="0" baseline="0" dirty="0" smtClean="0">
                          <a:latin typeface="+mn-lt"/>
                        </a:rPr>
                        <a:t>List of 223 names submitted to CAFOD to facilitate second phase of training needs assessment</a:t>
                      </a:r>
                    </a:p>
                    <a:p>
                      <a:pPr marL="171450" indent="-171450">
                        <a:buFont typeface="Wingdings" panose="05000000000000000000" pitchFamily="2" charset="2"/>
                        <a:buChar char="Ø"/>
                      </a:pPr>
                      <a:endParaRPr lang="en-US" sz="1400" b="0" baseline="0" dirty="0" smtClean="0">
                        <a:latin typeface="+mn-lt"/>
                      </a:endParaRPr>
                    </a:p>
                    <a:p>
                      <a:pPr marL="0" indent="0">
                        <a:buFont typeface="Wingdings" panose="05000000000000000000" pitchFamily="2" charset="2"/>
                        <a:buNone/>
                      </a:pPr>
                      <a:endParaRPr lang="en-US" sz="1400" b="0" baseline="0" dirty="0" smtClean="0">
                        <a:latin typeface="+mn-lt"/>
                      </a:endParaRPr>
                    </a:p>
                    <a:p>
                      <a:pPr marL="171450" indent="-171450">
                        <a:buFont typeface="Wingdings" panose="05000000000000000000" pitchFamily="2" charset="2"/>
                        <a:buChar char="Ø"/>
                      </a:pPr>
                      <a:r>
                        <a:rPr lang="en-US" sz="1400" b="0" baseline="0" dirty="0" smtClean="0">
                          <a:latin typeface="+mn-lt"/>
                        </a:rPr>
                        <a:t>Meeting held with MSF and Plan International to support the implementation of the health component of the project considering management challenges with MOH</a:t>
                      </a:r>
                    </a:p>
                    <a:p>
                      <a:pPr marL="0" indent="0">
                        <a:buFont typeface="Wingdings" panose="05000000000000000000" pitchFamily="2" charset="2"/>
                        <a:buNone/>
                      </a:pPr>
                      <a:endParaRPr lang="en-US" sz="1400" b="0" baseline="0" dirty="0" smtClean="0">
                        <a:latin typeface="+mn-lt"/>
                      </a:endParaRPr>
                    </a:p>
                    <a:p>
                      <a:pPr marL="171450" indent="-171450">
                        <a:buFont typeface="Wingdings" panose="05000000000000000000" pitchFamily="2" charset="2"/>
                        <a:buChar char="Ø"/>
                      </a:pPr>
                      <a:endParaRPr lang="en-US" sz="1400" b="0" baseline="0" dirty="0" smtClean="0">
                        <a:latin typeface="+mn-lt"/>
                      </a:endParaRPr>
                    </a:p>
                    <a:p>
                      <a:pPr marL="171450" indent="-171450">
                        <a:buFont typeface="Wingdings" panose="05000000000000000000" pitchFamily="2" charset="2"/>
                        <a:buChar char="Ø"/>
                      </a:pPr>
                      <a:r>
                        <a:rPr lang="en-US" sz="1400" b="0" baseline="0" dirty="0" smtClean="0">
                          <a:latin typeface="+mn-lt"/>
                        </a:rPr>
                        <a:t>MSF has  a Psychiatrist and Psychologist in Country and plan support Omi Noir to conduct refresher training for social and health workers. MSF agreed  to support MOH to  finalize standards for health service delivery to substance abuse users</a:t>
                      </a:r>
                      <a:endParaRPr lang="en-US" sz="1400" b="0" baseline="0" dirty="0">
                        <a:latin typeface="+mn-lt"/>
                      </a:endParaRPr>
                    </a:p>
                  </a:txBody>
                  <a:tcPr/>
                </a:tc>
                <a:tc>
                  <a:txBody>
                    <a:bodyPr/>
                    <a:lstStyle/>
                    <a:p>
                      <a:endParaRPr lang="en-US" sz="1400" b="1" dirty="0">
                        <a:latin typeface="+mn-lt"/>
                      </a:endParaRPr>
                    </a:p>
                    <a:p>
                      <a:endParaRPr lang="en-US" sz="1400" b="1" dirty="0">
                        <a:latin typeface="+mn-lt"/>
                      </a:endParaRPr>
                    </a:p>
                    <a:p>
                      <a:endParaRPr lang="en-US" sz="1400" b="1" dirty="0">
                        <a:latin typeface="+mn-lt"/>
                      </a:endParaRPr>
                    </a:p>
                    <a:p>
                      <a:endParaRPr lang="en-US" sz="1400" b="1" dirty="0">
                        <a:latin typeface="+mn-lt"/>
                      </a:endParaRPr>
                    </a:p>
                  </a:txBody>
                  <a:tcPr/>
                </a:tc>
                <a:extLst>
                  <a:ext uri="{0D108BD9-81ED-4DB2-BD59-A6C34878D82A}">
                    <a16:rowId xmlns="" xmlns:a16="http://schemas.microsoft.com/office/drawing/2014/main" val="2155663343"/>
                  </a:ext>
                </a:extLst>
              </a:tr>
            </a:tbl>
          </a:graphicData>
        </a:graphic>
      </p:graphicFrame>
    </p:spTree>
    <p:extLst>
      <p:ext uri="{BB962C8B-B14F-4D97-AF65-F5344CB8AC3E}">
        <p14:creationId xmlns:p14="http://schemas.microsoft.com/office/powerpoint/2010/main" val="4259761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2CA4DA8-76F8-48AD-A53D-DC495152C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2732"/>
            <a:ext cx="12192000" cy="6858000"/>
          </a:xfrm>
          <a:prstGeom prst="rect">
            <a:avLst/>
          </a:prstGeom>
        </p:spPr>
      </p:pic>
      <p:pic>
        <p:nvPicPr>
          <p:cNvPr id="4" name="Picture 3">
            <a:extLst>
              <a:ext uri="{FF2B5EF4-FFF2-40B4-BE49-F238E27FC236}">
                <a16:creationId xmlns="" xmlns:a16="http://schemas.microsoft.com/office/drawing/2014/main" id="{04D6B7C4-7794-4590-8BED-76BB001AE3F8}"/>
              </a:ext>
            </a:extLst>
          </p:cNvPr>
          <p:cNvPicPr>
            <a:picLocks noChangeAspect="1"/>
          </p:cNvPicPr>
          <p:nvPr/>
        </p:nvPicPr>
        <p:blipFill>
          <a:blip r:embed="rId3"/>
          <a:stretch>
            <a:fillRect/>
          </a:stretch>
        </p:blipFill>
        <p:spPr>
          <a:xfrm>
            <a:off x="4672668" y="6364287"/>
            <a:ext cx="7201697" cy="257175"/>
          </a:xfrm>
          <a:prstGeom prst="rect">
            <a:avLst/>
          </a:prstGeom>
        </p:spPr>
      </p:pic>
      <p:sp>
        <p:nvSpPr>
          <p:cNvPr id="9" name="Title 5">
            <a:extLst>
              <a:ext uri="{FF2B5EF4-FFF2-40B4-BE49-F238E27FC236}">
                <a16:creationId xmlns="" xmlns:a16="http://schemas.microsoft.com/office/drawing/2014/main" id="{98AA0579-54F8-4182-9F8E-59EA87097E9B}"/>
              </a:ext>
            </a:extLst>
          </p:cNvPr>
          <p:cNvSpPr>
            <a:spLocks noGrp="1" noChangeArrowheads="1"/>
          </p:cNvSpPr>
          <p:nvPr>
            <p:ph type="title"/>
          </p:nvPr>
        </p:nvSpPr>
        <p:spPr>
          <a:xfrm>
            <a:off x="980821" y="-87084"/>
            <a:ext cx="10515600" cy="1325563"/>
          </a:xfrm>
        </p:spPr>
        <p:txBody>
          <a:bodyPr>
            <a:normAutofit/>
          </a:bodyPr>
          <a:lstStyle/>
          <a:p>
            <a:r>
              <a:rPr lang="en-US" altLang="en-US" sz="4000" b="1" dirty="0">
                <a:solidFill>
                  <a:schemeClr val="accent1"/>
                </a:solidFill>
                <a:latin typeface="Arial" panose="020B0604020202020204" pitchFamily="34" charset="0"/>
              </a:rPr>
              <a:t>II. </a:t>
            </a:r>
            <a:r>
              <a:rPr lang="en-US" altLang="en-US" sz="3600" b="1" dirty="0">
                <a:solidFill>
                  <a:schemeClr val="accent1"/>
                </a:solidFill>
                <a:latin typeface="Arial" panose="020B0604020202020204" pitchFamily="34" charset="0"/>
              </a:rPr>
              <a:t>Progress to date</a:t>
            </a:r>
            <a:endParaRPr lang="en-US" altLang="en-US" sz="4000" b="1" dirty="0">
              <a:solidFill>
                <a:srgbClr val="FF0000"/>
              </a:solidFill>
              <a:latin typeface="Arial" panose="020B0604020202020204" pitchFamily="34" charset="0"/>
            </a:endParaRPr>
          </a:p>
        </p:txBody>
      </p:sp>
      <p:cxnSp>
        <p:nvCxnSpPr>
          <p:cNvPr id="11" name="Straight Connector 10">
            <a:extLst>
              <a:ext uri="{FF2B5EF4-FFF2-40B4-BE49-F238E27FC236}">
                <a16:creationId xmlns="" xmlns:a16="http://schemas.microsoft.com/office/drawing/2014/main" id="{8C7E5FB6-7DE5-4D33-9E85-14C442A9C471}"/>
              </a:ext>
            </a:extLst>
          </p:cNvPr>
          <p:cNvCxnSpPr/>
          <p:nvPr/>
        </p:nvCxnSpPr>
        <p:spPr>
          <a:xfrm>
            <a:off x="914400" y="836586"/>
            <a:ext cx="1065422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Content Placeholder 1">
            <a:extLst>
              <a:ext uri="{FF2B5EF4-FFF2-40B4-BE49-F238E27FC236}">
                <a16:creationId xmlns="" xmlns:a16="http://schemas.microsoft.com/office/drawing/2014/main" id="{E35466A3-C9A2-4DC7-B6F4-DD11A253A8DA}"/>
              </a:ext>
            </a:extLst>
          </p:cNvPr>
          <p:cNvSpPr>
            <a:spLocks noGrp="1"/>
          </p:cNvSpPr>
          <p:nvPr>
            <p:ph idx="1"/>
          </p:nvPr>
        </p:nvSpPr>
        <p:spPr>
          <a:xfrm>
            <a:off x="859515" y="894583"/>
            <a:ext cx="10636906" cy="633771"/>
          </a:xfrm>
        </p:spPr>
        <p:txBody>
          <a:bodyPr>
            <a:normAutofit fontScale="85000" lnSpcReduction="20000"/>
          </a:bodyPr>
          <a:lstStyle/>
          <a:p>
            <a:r>
              <a:rPr lang="en-US" dirty="0"/>
              <a:t>Key achievements against the planned outcomes and outputs</a:t>
            </a:r>
          </a:p>
          <a:p>
            <a:pPr lvl="1">
              <a:buFont typeface="Courier New" panose="02070309020205020404" pitchFamily="49" charset="0"/>
              <a:buChar char="o"/>
            </a:pPr>
            <a:r>
              <a:rPr lang="en-US" sz="2000" b="1" dirty="0"/>
              <a:t>Coordination challenges due to conflicting schedules and time constraints.</a:t>
            </a:r>
          </a:p>
          <a:p>
            <a:endParaRPr lang="en-US" dirty="0"/>
          </a:p>
        </p:txBody>
      </p:sp>
      <p:graphicFrame>
        <p:nvGraphicFramePr>
          <p:cNvPr id="2" name="Table 1">
            <a:extLst>
              <a:ext uri="{FF2B5EF4-FFF2-40B4-BE49-F238E27FC236}">
                <a16:creationId xmlns="" xmlns:a16="http://schemas.microsoft.com/office/drawing/2014/main" id="{B218D6BD-871F-40E5-89B4-54DF5C550466}"/>
              </a:ext>
            </a:extLst>
          </p:cNvPr>
          <p:cNvGraphicFramePr>
            <a:graphicFrameLocks noGrp="1"/>
          </p:cNvGraphicFramePr>
          <p:nvPr>
            <p:extLst>
              <p:ext uri="{D42A27DB-BD31-4B8C-83A1-F6EECF244321}">
                <p14:modId xmlns:p14="http://schemas.microsoft.com/office/powerpoint/2010/main" val="1837169842"/>
              </p:ext>
            </p:extLst>
          </p:nvPr>
        </p:nvGraphicFramePr>
        <p:xfrm>
          <a:off x="213902" y="1606009"/>
          <a:ext cx="11660463" cy="4758278"/>
        </p:xfrm>
        <a:graphic>
          <a:graphicData uri="http://schemas.openxmlformats.org/drawingml/2006/table">
            <a:tbl>
              <a:tblPr firstRow="1" bandRow="1">
                <a:tableStyleId>{5C22544A-7EE6-4342-B048-85BDC9FD1C3A}</a:tableStyleId>
              </a:tblPr>
              <a:tblGrid>
                <a:gridCol w="1358813">
                  <a:extLst>
                    <a:ext uri="{9D8B030D-6E8A-4147-A177-3AD203B41FA5}">
                      <a16:colId xmlns="" xmlns:a16="http://schemas.microsoft.com/office/drawing/2014/main" val="4015445675"/>
                    </a:ext>
                  </a:extLst>
                </a:gridCol>
                <a:gridCol w="4055353">
                  <a:extLst>
                    <a:ext uri="{9D8B030D-6E8A-4147-A177-3AD203B41FA5}">
                      <a16:colId xmlns="" xmlns:a16="http://schemas.microsoft.com/office/drawing/2014/main" val="1822207761"/>
                    </a:ext>
                  </a:extLst>
                </a:gridCol>
                <a:gridCol w="2391129">
                  <a:extLst>
                    <a:ext uri="{9D8B030D-6E8A-4147-A177-3AD203B41FA5}">
                      <a16:colId xmlns="" xmlns:a16="http://schemas.microsoft.com/office/drawing/2014/main" val="2742689728"/>
                    </a:ext>
                  </a:extLst>
                </a:gridCol>
                <a:gridCol w="2827715">
                  <a:extLst>
                    <a:ext uri="{9D8B030D-6E8A-4147-A177-3AD203B41FA5}">
                      <a16:colId xmlns="" xmlns:a16="http://schemas.microsoft.com/office/drawing/2014/main" val="3090729109"/>
                    </a:ext>
                  </a:extLst>
                </a:gridCol>
                <a:gridCol w="1027453">
                  <a:extLst>
                    <a:ext uri="{9D8B030D-6E8A-4147-A177-3AD203B41FA5}">
                      <a16:colId xmlns="" xmlns:a16="http://schemas.microsoft.com/office/drawing/2014/main" val="2269039802"/>
                    </a:ext>
                  </a:extLst>
                </a:gridCol>
              </a:tblGrid>
              <a:tr h="490292">
                <a:tc>
                  <a:txBody>
                    <a:bodyPr/>
                    <a:lstStyle/>
                    <a:p>
                      <a:r>
                        <a:rPr lang="en-US" sz="1200" dirty="0"/>
                        <a:t>Outcomes / Outputs</a:t>
                      </a:r>
                    </a:p>
                  </a:txBody>
                  <a:tcPr/>
                </a:tc>
                <a:tc>
                  <a:txBody>
                    <a:bodyPr/>
                    <a:lstStyle/>
                    <a:p>
                      <a:r>
                        <a:rPr lang="en-US" sz="1200" dirty="0"/>
                        <a:t>Results reported at the last meeting</a:t>
                      </a:r>
                    </a:p>
                  </a:txBody>
                  <a:tcPr/>
                </a:tc>
                <a:tc>
                  <a:txBody>
                    <a:bodyPr/>
                    <a:lstStyle/>
                    <a:p>
                      <a:r>
                        <a:rPr lang="en-US" sz="1200" dirty="0"/>
                        <a:t>Planned activities reported at the last meeting</a:t>
                      </a:r>
                    </a:p>
                  </a:txBody>
                  <a:tcPr/>
                </a:tc>
                <a:tc>
                  <a:txBody>
                    <a:bodyPr/>
                    <a:lstStyle/>
                    <a:p>
                      <a:r>
                        <a:rPr lang="en-US" sz="1200" dirty="0"/>
                        <a:t>Results delivered since the last meeting</a:t>
                      </a:r>
                    </a:p>
                  </a:txBody>
                  <a:tcPr/>
                </a:tc>
                <a:tc>
                  <a:txBody>
                    <a:bodyPr/>
                    <a:lstStyle/>
                    <a:p>
                      <a:r>
                        <a:rPr lang="en-US" sz="1200" dirty="0"/>
                        <a:t>On track / Off track</a:t>
                      </a:r>
                    </a:p>
                  </a:txBody>
                  <a:tcPr/>
                </a:tc>
                <a:extLst>
                  <a:ext uri="{0D108BD9-81ED-4DB2-BD59-A6C34878D82A}">
                    <a16:rowId xmlns="" xmlns:a16="http://schemas.microsoft.com/office/drawing/2014/main" val="1145049132"/>
                  </a:ext>
                </a:extLst>
              </a:tr>
              <a:tr h="4267986">
                <a:tc>
                  <a:txBody>
                    <a:bodyPr/>
                    <a:lstStyle/>
                    <a:p>
                      <a:r>
                        <a:rPr lang="en-US" sz="1400" b="0" dirty="0"/>
                        <a:t>Outcome</a:t>
                      </a:r>
                      <a:r>
                        <a:rPr lang="en-US" sz="1400" b="0" baseline="0" dirty="0"/>
                        <a:t> 1/ Output:</a:t>
                      </a:r>
                      <a:r>
                        <a:rPr lang="en-US" sz="1400" b="0" dirty="0"/>
                        <a:t> 2: </a:t>
                      </a:r>
                    </a:p>
                    <a:p>
                      <a:endParaRPr lang="en-US" sz="1400" b="0" dirty="0"/>
                    </a:p>
                    <a:p>
                      <a:r>
                        <a:rPr lang="en-US" sz="1400" b="0" dirty="0"/>
                        <a:t>   500 </a:t>
                      </a:r>
                      <a:r>
                        <a:rPr lang="en-US" sz="1400" b="0" dirty="0" err="1"/>
                        <a:t>Zogos</a:t>
                      </a:r>
                      <a:r>
                        <a:rPr lang="en-US" sz="1400" b="0" dirty="0"/>
                        <a:t>/</a:t>
                      </a:r>
                      <a:r>
                        <a:rPr lang="en-US" sz="1400" b="0" dirty="0" err="1"/>
                        <a:t>Zogesse</a:t>
                      </a:r>
                      <a:r>
                        <a:rPr lang="en-US" sz="1400" b="0" dirty="0"/>
                        <a:t> rehabilitated, reintegrated and peacefully co-exist</a:t>
                      </a:r>
                    </a:p>
                    <a:p>
                      <a:r>
                        <a:rPr lang="en-US" sz="1400" b="0" dirty="0"/>
                        <a:t>with community members</a:t>
                      </a:r>
                    </a:p>
                    <a:p>
                      <a:r>
                        <a:rPr lang="en-US" sz="1400" b="0" dirty="0"/>
                        <a:t>in </a:t>
                      </a:r>
                      <a:r>
                        <a:rPr lang="en-US" sz="1400" b="0" dirty="0" err="1"/>
                        <a:t>Montserrado</a:t>
                      </a:r>
                      <a:r>
                        <a:rPr lang="en-US" sz="1400" b="0" dirty="0"/>
                        <a:t> County</a:t>
                      </a:r>
                    </a:p>
                    <a:p>
                      <a:endParaRPr lang="en-US" sz="1400" b="0" dirty="0"/>
                    </a:p>
                  </a:txBody>
                  <a:tcPr/>
                </a:tc>
                <a:tc>
                  <a:txBody>
                    <a:bodyPr/>
                    <a:lstStyle/>
                    <a:p>
                      <a:pPr marL="285750" indent="-285750">
                        <a:buFont typeface="Wingdings" panose="05000000000000000000" pitchFamily="2" charset="2"/>
                        <a:buChar char="q"/>
                      </a:pPr>
                      <a:r>
                        <a:rPr lang="en-US" sz="1400" b="0" kern="1200" baseline="0" dirty="0">
                          <a:solidFill>
                            <a:schemeClr val="tx1"/>
                          </a:solidFill>
                          <a:effectLst/>
                          <a:latin typeface="+mn-lt"/>
                          <a:ea typeface="+mn-ea"/>
                          <a:cs typeface="+mn-cs"/>
                        </a:rPr>
                        <a:t>The Catholic Agency for Overseas Development (CAFOD) and UNDP have signed a Standard Responsible Party Agreement for US$ 608k</a:t>
                      </a:r>
                    </a:p>
                    <a:p>
                      <a:pPr marL="171450" indent="-171450">
                        <a:buFont typeface="Arial" panose="020B0604020202020204" pitchFamily="34" charset="0"/>
                        <a:buChar char="•"/>
                      </a:pPr>
                      <a:endParaRPr lang="en-US" sz="1400" b="0" baseline="0" dirty="0"/>
                    </a:p>
                    <a:p>
                      <a:pPr marL="171450" indent="-171450">
                        <a:buFont typeface="Arial" panose="020B0604020202020204" pitchFamily="34" charset="0"/>
                        <a:buChar char="•"/>
                      </a:pPr>
                      <a:endParaRPr lang="en-US" sz="1400" b="0" baseline="0"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Planning sessions, preparation of training materials, procurement process completed with key stakeholders  in preparation for the Orientation Sessions with community leaders, The LNP/LDEA and the Disadvantaged Youth Leaders scheduled for September 17, 18 and 19 respectively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Recruitment process for two Consultants to develop IEC materials and  harmonized UN peace-building manual  is ongoing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Transferring the 1st NEX advance of USD186,000 to CAFOD;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Orientation session for leaders of communities, LDEA and LNP, disadvantaged youth (</a:t>
                      </a:r>
                      <a:r>
                        <a:rPr lang="en-US" sz="1400" dirty="0" err="1"/>
                        <a:t>Zogos</a:t>
                      </a:r>
                      <a:r>
                        <a:rPr lang="en-US" sz="1400" dirty="0"/>
                        <a:t>/</a:t>
                      </a:r>
                      <a:r>
                        <a:rPr lang="en-US" sz="1400" dirty="0" err="1"/>
                        <a:t>Zogese</a:t>
                      </a:r>
                      <a:r>
                        <a:rPr lang="en-US" sz="1400" dirty="0"/>
                        <a:t>) on 17 -19 September </a:t>
                      </a:r>
                    </a:p>
                  </a:txBody>
                  <a:tcPr/>
                </a:tc>
                <a:tc>
                  <a:txBody>
                    <a:bodyPr/>
                    <a:lstStyle/>
                    <a:p>
                      <a:pPr marL="285750" indent="-285750">
                        <a:buFont typeface="Wingdings" panose="05000000000000000000" pitchFamily="2" charset="2"/>
                        <a:buChar char="q"/>
                      </a:pPr>
                      <a:r>
                        <a:rPr lang="en-US" sz="1400" b="0" baseline="0" dirty="0">
                          <a:solidFill>
                            <a:schemeClr val="tx1"/>
                          </a:solidFill>
                          <a:latin typeface="+mn-lt"/>
                        </a:rPr>
                        <a:t>CAFOD received 1</a:t>
                      </a:r>
                      <a:r>
                        <a:rPr lang="en-US" sz="1400" b="0" baseline="30000" dirty="0">
                          <a:solidFill>
                            <a:schemeClr val="tx1"/>
                          </a:solidFill>
                          <a:latin typeface="+mn-lt"/>
                        </a:rPr>
                        <a:t>st</a:t>
                      </a:r>
                      <a:r>
                        <a:rPr lang="en-US" sz="1400" b="0" baseline="0" dirty="0">
                          <a:solidFill>
                            <a:schemeClr val="tx1"/>
                          </a:solidFill>
                          <a:latin typeface="+mn-lt"/>
                        </a:rPr>
                        <a:t> tranche of funding stipulated in RPA agreement towards activity implementation.</a:t>
                      </a:r>
                    </a:p>
                    <a:p>
                      <a:pPr marL="285750" indent="-285750">
                        <a:buFont typeface="Wingdings" panose="05000000000000000000" pitchFamily="2" charset="2"/>
                        <a:buChar char="q"/>
                      </a:pPr>
                      <a:endParaRPr lang="en-US" sz="1400" b="0" baseline="0" dirty="0">
                        <a:solidFill>
                          <a:schemeClr val="tx1"/>
                        </a:solidFill>
                        <a:latin typeface="+mn-lt"/>
                      </a:endParaRPr>
                    </a:p>
                    <a:p>
                      <a:pPr marL="285750" indent="-285750">
                        <a:buFont typeface="Wingdings" panose="05000000000000000000" pitchFamily="2" charset="2"/>
                        <a:buChar char="q"/>
                      </a:pPr>
                      <a:endParaRPr lang="en-US" sz="1400" b="0" baseline="0" dirty="0">
                        <a:solidFill>
                          <a:schemeClr val="tx1"/>
                        </a:solidFill>
                        <a:latin typeface="+mn-lt"/>
                      </a:endParaRPr>
                    </a:p>
                    <a:p>
                      <a:pPr marL="285750" indent="-285750">
                        <a:buFont typeface="Wingdings" panose="05000000000000000000" pitchFamily="2" charset="2"/>
                        <a:buChar char="q"/>
                      </a:pPr>
                      <a:r>
                        <a:rPr lang="en-US" sz="1400" b="0" baseline="0" dirty="0">
                          <a:solidFill>
                            <a:schemeClr val="tx1"/>
                          </a:solidFill>
                          <a:latin typeface="+mn-lt"/>
                        </a:rPr>
                        <a:t>3 Day orientation and sensitization of 250 community leaders, at-risk youth leaders and LNP and DEA personnel was conducted successfully.</a:t>
                      </a:r>
                    </a:p>
                    <a:p>
                      <a:pPr marL="285750" indent="-285750">
                        <a:buFont typeface="Wingdings" panose="05000000000000000000" pitchFamily="2" charset="2"/>
                        <a:buChar char="q"/>
                      </a:pPr>
                      <a:endParaRPr lang="en-US" sz="1400" b="0" baseline="0" dirty="0">
                        <a:solidFill>
                          <a:schemeClr val="tx1"/>
                        </a:solidFill>
                        <a:latin typeface="+mn-lt"/>
                      </a:endParaRPr>
                    </a:p>
                    <a:p>
                      <a:pPr marL="285750" indent="-285750">
                        <a:buFont typeface="Wingdings" panose="05000000000000000000" pitchFamily="2" charset="2"/>
                        <a:buChar char="q"/>
                      </a:pPr>
                      <a:endParaRPr lang="en-US" sz="1400" b="0" baseline="0" dirty="0">
                        <a:solidFill>
                          <a:schemeClr val="tx1"/>
                        </a:solidFill>
                        <a:latin typeface="+mn-lt"/>
                      </a:endParaRPr>
                    </a:p>
                    <a:p>
                      <a:pPr marL="285750" indent="-285750">
                        <a:buFont typeface="Wingdings" panose="05000000000000000000" pitchFamily="2" charset="2"/>
                        <a:buChar char="q"/>
                      </a:pPr>
                      <a:r>
                        <a:rPr lang="en-US" sz="1400" b="0" baseline="0" dirty="0">
                          <a:solidFill>
                            <a:schemeClr val="tx1"/>
                          </a:solidFill>
                          <a:latin typeface="+mn-lt"/>
                        </a:rPr>
                        <a:t>Final inputs shared by colleagues in Communication and RC Office; procurement process will be launched week of Oct 14</a:t>
                      </a:r>
                      <a:r>
                        <a:rPr lang="en-US" sz="1400" b="0" baseline="30000" dirty="0">
                          <a:solidFill>
                            <a:schemeClr val="tx1"/>
                          </a:solidFill>
                          <a:latin typeface="+mn-lt"/>
                        </a:rPr>
                        <a:t>th</a:t>
                      </a:r>
                      <a:r>
                        <a:rPr lang="en-US" sz="1400" b="0" baseline="0" dirty="0">
                          <a:solidFill>
                            <a:schemeClr val="tx1"/>
                          </a:solidFill>
                          <a:latin typeface="+mn-lt"/>
                        </a:rPr>
                        <a:t> </a:t>
                      </a:r>
                    </a:p>
                  </a:txBody>
                  <a:tcPr/>
                </a:tc>
                <a:tc>
                  <a:txBody>
                    <a:bodyPr/>
                    <a:lstStyle/>
                    <a:p>
                      <a:r>
                        <a:rPr lang="en-US" sz="1400" b="0" dirty="0"/>
                        <a:t>On track</a:t>
                      </a:r>
                    </a:p>
                    <a:p>
                      <a:endParaRPr lang="en-US" sz="1400" b="0" dirty="0"/>
                    </a:p>
                    <a:p>
                      <a:endParaRPr lang="en-US" sz="1400" b="0" dirty="0"/>
                    </a:p>
                    <a:p>
                      <a:endParaRPr lang="en-US" sz="1400" b="0" dirty="0"/>
                    </a:p>
                    <a:p>
                      <a:endParaRPr lang="en-US" sz="1400" b="0" dirty="0"/>
                    </a:p>
                    <a:p>
                      <a:r>
                        <a:rPr lang="en-US" sz="1400" b="0" dirty="0"/>
                        <a:t>On</a:t>
                      </a:r>
                      <a:r>
                        <a:rPr lang="en-US" sz="1400" b="0" baseline="0" dirty="0"/>
                        <a:t> Track</a:t>
                      </a:r>
                    </a:p>
                    <a:p>
                      <a:endParaRPr lang="en-US" sz="1400" b="0" baseline="0" dirty="0"/>
                    </a:p>
                    <a:p>
                      <a:endParaRPr lang="en-US" sz="1400" b="0" baseline="0" dirty="0"/>
                    </a:p>
                    <a:p>
                      <a:endParaRPr lang="en-US" sz="1400" b="0" baseline="0" dirty="0"/>
                    </a:p>
                    <a:p>
                      <a:endParaRPr lang="en-US" sz="1400" b="0" baseline="0" dirty="0"/>
                    </a:p>
                    <a:p>
                      <a:endParaRPr lang="en-US" sz="1400" b="0" baseline="0" dirty="0"/>
                    </a:p>
                    <a:p>
                      <a:endParaRPr lang="en-US" sz="1400" b="0" baseline="0" dirty="0"/>
                    </a:p>
                    <a:p>
                      <a:endParaRPr lang="en-US" sz="1400" b="0" baseline="0" dirty="0"/>
                    </a:p>
                    <a:p>
                      <a:r>
                        <a:rPr lang="en-US" sz="1400" b="0" baseline="0" dirty="0"/>
                        <a:t>Delayed</a:t>
                      </a:r>
                    </a:p>
                  </a:txBody>
                  <a:tcPr/>
                </a:tc>
                <a:extLst>
                  <a:ext uri="{0D108BD9-81ED-4DB2-BD59-A6C34878D82A}">
                    <a16:rowId xmlns="" xmlns:a16="http://schemas.microsoft.com/office/drawing/2014/main" val="2155663343"/>
                  </a:ext>
                </a:extLst>
              </a:tr>
            </a:tbl>
          </a:graphicData>
        </a:graphic>
      </p:graphicFrame>
    </p:spTree>
    <p:extLst>
      <p:ext uri="{BB962C8B-B14F-4D97-AF65-F5344CB8AC3E}">
        <p14:creationId xmlns:p14="http://schemas.microsoft.com/office/powerpoint/2010/main" val="2472833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62154"/>
          </a:xfrm>
        </p:spPr>
        <p:txBody>
          <a:bodyPr>
            <a:normAutofit fontScale="90000"/>
          </a:bodyPr>
          <a:lstStyle/>
          <a:p>
            <a:r>
              <a:rPr lang="en-US" dirty="0"/>
              <a:t>Challenges</a:t>
            </a:r>
          </a:p>
        </p:txBody>
      </p:sp>
      <p:sp>
        <p:nvSpPr>
          <p:cNvPr id="3" name="Content Placeholder 2"/>
          <p:cNvSpPr>
            <a:spLocks noGrp="1"/>
          </p:cNvSpPr>
          <p:nvPr>
            <p:ph idx="1"/>
          </p:nvPr>
        </p:nvSpPr>
        <p:spPr>
          <a:xfrm>
            <a:off x="489397" y="927280"/>
            <a:ext cx="11140225" cy="5563672"/>
          </a:xfrm>
        </p:spPr>
        <p:txBody>
          <a:bodyPr/>
          <a:lstStyle/>
          <a:p>
            <a:pPr>
              <a:buFont typeface="Wingdings" panose="05000000000000000000" pitchFamily="2" charset="2"/>
              <a:buChar char="Ø"/>
            </a:pPr>
            <a:endParaRPr lang="en-US" dirty="0"/>
          </a:p>
          <a:p>
            <a:pPr>
              <a:buFont typeface="Wingdings" panose="05000000000000000000" pitchFamily="2" charset="2"/>
              <a:buChar char="Ø"/>
            </a:pPr>
            <a:r>
              <a:rPr lang="en-US" dirty="0"/>
              <a:t>Internal bottles necks and bureaucracy related </a:t>
            </a:r>
            <a:r>
              <a:rPr lang="en-US" dirty="0" smtClean="0"/>
              <a:t>procurement</a:t>
            </a:r>
          </a:p>
          <a:p>
            <a:pPr marL="0" indent="0">
              <a:buNone/>
            </a:pPr>
            <a:endParaRPr lang="en-US" dirty="0"/>
          </a:p>
          <a:p>
            <a:pPr>
              <a:buFont typeface="Wingdings" panose="05000000000000000000" pitchFamily="2" charset="2"/>
              <a:buChar char="Ø"/>
            </a:pPr>
            <a:r>
              <a:rPr lang="en-US" dirty="0"/>
              <a:t>Complete 500 case load of beneficiaries have not been turned over to CAFOD, which are presenting planning and logistical challenges for IP</a:t>
            </a:r>
            <a:r>
              <a:rPr lang="en-US" dirty="0" smtClean="0"/>
              <a:t>.</a:t>
            </a:r>
          </a:p>
          <a:p>
            <a:pPr marL="0" indent="0">
              <a:buNone/>
            </a:pPr>
            <a:endParaRPr lang="en-US" dirty="0" smtClean="0"/>
          </a:p>
          <a:p>
            <a:pPr>
              <a:buFont typeface="Wingdings" panose="05000000000000000000" pitchFamily="2" charset="2"/>
              <a:buChar char="Ø"/>
            </a:pPr>
            <a:r>
              <a:rPr lang="en-US" dirty="0" smtClean="0"/>
              <a:t>Drop-in </a:t>
            </a:r>
            <a:r>
              <a:rPr lang="en-US" dirty="0"/>
              <a:t>centers have run out of medical supplies to treat at-risk youth</a:t>
            </a:r>
            <a:r>
              <a:rPr lang="en-US" dirty="0" smtClean="0"/>
              <a:t>.</a:t>
            </a:r>
          </a:p>
          <a:p>
            <a:pPr marL="0" indent="0">
              <a:buNone/>
            </a:pPr>
            <a:endParaRPr lang="en-US" dirty="0" smtClean="0"/>
          </a:p>
          <a:p>
            <a:pPr>
              <a:buFont typeface="Wingdings" panose="05000000000000000000" pitchFamily="2" charset="2"/>
              <a:buChar char="Ø"/>
            </a:pPr>
            <a:r>
              <a:rPr lang="en-US" dirty="0" smtClean="0"/>
              <a:t>Institutional </a:t>
            </a:r>
            <a:r>
              <a:rPr lang="en-US" dirty="0"/>
              <a:t>capacity of implementing partners ( </a:t>
            </a:r>
            <a:r>
              <a:rPr lang="en-US" dirty="0" err="1" smtClean="0"/>
              <a:t>i</a:t>
            </a:r>
            <a:r>
              <a:rPr lang="en-US" smtClean="0"/>
              <a:t>. </a:t>
            </a:r>
            <a:r>
              <a:rPr lang="en-US" dirty="0"/>
              <a:t>limited motivation for health workers including salary delayed and </a:t>
            </a:r>
            <a:r>
              <a:rPr lang="en-US" dirty="0" err="1"/>
              <a:t>etc</a:t>
            </a:r>
            <a:r>
              <a:rPr lang="en-US" dirty="0"/>
              <a:t>)</a:t>
            </a:r>
          </a:p>
        </p:txBody>
      </p:sp>
    </p:spTree>
    <p:extLst>
      <p:ext uri="{BB962C8B-B14F-4D97-AF65-F5344CB8AC3E}">
        <p14:creationId xmlns:p14="http://schemas.microsoft.com/office/powerpoint/2010/main" val="393477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2CA4DA8-76F8-48AD-A53D-DC495152C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28"/>
            <a:ext cx="12192000" cy="6858000"/>
          </a:xfrm>
          <a:prstGeom prst="rect">
            <a:avLst/>
          </a:prstGeom>
        </p:spPr>
      </p:pic>
      <p:pic>
        <p:nvPicPr>
          <p:cNvPr id="4" name="Picture 3">
            <a:extLst>
              <a:ext uri="{FF2B5EF4-FFF2-40B4-BE49-F238E27FC236}">
                <a16:creationId xmlns="" xmlns:a16="http://schemas.microsoft.com/office/drawing/2014/main" id="{04D6B7C4-7794-4590-8BED-76BB001AE3F8}"/>
              </a:ext>
            </a:extLst>
          </p:cNvPr>
          <p:cNvPicPr>
            <a:picLocks noChangeAspect="1"/>
          </p:cNvPicPr>
          <p:nvPr/>
        </p:nvPicPr>
        <p:blipFill>
          <a:blip r:embed="rId3"/>
          <a:stretch>
            <a:fillRect/>
          </a:stretch>
        </p:blipFill>
        <p:spPr>
          <a:xfrm>
            <a:off x="4672668" y="6364287"/>
            <a:ext cx="7201697" cy="257175"/>
          </a:xfrm>
          <a:prstGeom prst="rect">
            <a:avLst/>
          </a:prstGeom>
        </p:spPr>
      </p:pic>
      <p:sp>
        <p:nvSpPr>
          <p:cNvPr id="9" name="Title 5">
            <a:extLst>
              <a:ext uri="{FF2B5EF4-FFF2-40B4-BE49-F238E27FC236}">
                <a16:creationId xmlns="" xmlns:a16="http://schemas.microsoft.com/office/drawing/2014/main" id="{98AA0579-54F8-4182-9F8E-59EA87097E9B}"/>
              </a:ext>
            </a:extLst>
          </p:cNvPr>
          <p:cNvSpPr>
            <a:spLocks noGrp="1" noChangeArrowheads="1"/>
          </p:cNvSpPr>
          <p:nvPr>
            <p:ph type="title"/>
          </p:nvPr>
        </p:nvSpPr>
        <p:spPr>
          <a:xfrm>
            <a:off x="827809" y="230043"/>
            <a:ext cx="10515600" cy="632402"/>
          </a:xfrm>
        </p:spPr>
        <p:txBody>
          <a:bodyPr>
            <a:normAutofit fontScale="90000"/>
          </a:bodyPr>
          <a:lstStyle/>
          <a:p>
            <a:r>
              <a:rPr lang="en-US" altLang="en-US" sz="4000" b="1" dirty="0">
                <a:solidFill>
                  <a:schemeClr val="accent1"/>
                </a:solidFill>
                <a:latin typeface="Arial" panose="020B0604020202020204" pitchFamily="34" charset="0"/>
              </a:rPr>
              <a:t>III. Planned Activities  </a:t>
            </a:r>
          </a:p>
        </p:txBody>
      </p:sp>
      <p:sp>
        <p:nvSpPr>
          <p:cNvPr id="2" name="Content Placeholder 1">
            <a:extLst>
              <a:ext uri="{FF2B5EF4-FFF2-40B4-BE49-F238E27FC236}">
                <a16:creationId xmlns="" xmlns:a16="http://schemas.microsoft.com/office/drawing/2014/main" id="{EB952B8B-3AC4-4EDD-8A34-D1847C02CD6A}"/>
              </a:ext>
            </a:extLst>
          </p:cNvPr>
          <p:cNvSpPr>
            <a:spLocks noGrp="1"/>
          </p:cNvSpPr>
          <p:nvPr>
            <p:ph idx="1"/>
          </p:nvPr>
        </p:nvSpPr>
        <p:spPr>
          <a:xfrm>
            <a:off x="605307" y="810728"/>
            <a:ext cx="11114468" cy="5346749"/>
          </a:xfrm>
        </p:spPr>
        <p:txBody>
          <a:bodyPr>
            <a:normAutofit fontScale="92500" lnSpcReduction="20000"/>
          </a:bodyPr>
          <a:lstStyle/>
          <a:p>
            <a:r>
              <a:rPr lang="en-US" sz="2400" b="1" dirty="0"/>
              <a:t>Key planned activities for the next one month:</a:t>
            </a:r>
          </a:p>
          <a:p>
            <a:endParaRPr lang="en-US" sz="1000" b="1" dirty="0"/>
          </a:p>
          <a:p>
            <a:pPr marL="457200" lvl="1" indent="0">
              <a:buNone/>
            </a:pPr>
            <a:endParaRPr lang="en-US" sz="1800" dirty="0"/>
          </a:p>
          <a:p>
            <a:pPr lvl="1">
              <a:buFont typeface="Wingdings" panose="05000000000000000000" pitchFamily="2" charset="2"/>
              <a:buChar char="q"/>
            </a:pPr>
            <a:r>
              <a:rPr lang="en-US" sz="1800" dirty="0"/>
              <a:t>Conduct conflict prevention, mediation and social </a:t>
            </a:r>
            <a:r>
              <a:rPr lang="en-US" sz="1800"/>
              <a:t>cohesion </a:t>
            </a:r>
            <a:r>
              <a:rPr lang="en-US" sz="1800" smtClean="0"/>
              <a:t>training</a:t>
            </a:r>
            <a:endParaRPr lang="en-US" sz="1800" dirty="0"/>
          </a:p>
          <a:p>
            <a:pPr marL="457200" lvl="1" indent="0">
              <a:buNone/>
            </a:pPr>
            <a:endParaRPr lang="en-US" sz="1800" dirty="0"/>
          </a:p>
          <a:p>
            <a:pPr lvl="1">
              <a:buFont typeface="Wingdings" panose="05000000000000000000" pitchFamily="2" charset="2"/>
              <a:buChar char="q"/>
            </a:pPr>
            <a:r>
              <a:rPr lang="en-US" sz="1800" dirty="0"/>
              <a:t> B</a:t>
            </a:r>
            <a:r>
              <a:rPr lang="en-GB" sz="1800" dirty="0" err="1"/>
              <a:t>usiness</a:t>
            </a:r>
            <a:r>
              <a:rPr lang="en-GB" sz="1800" dirty="0"/>
              <a:t> skills/literacy and VSLA training with at-risk youth to begin, led by CAFOD</a:t>
            </a:r>
          </a:p>
          <a:p>
            <a:pPr marL="457200" lvl="1" indent="0">
              <a:buNone/>
            </a:pPr>
            <a:endParaRPr lang="en-GB" sz="1800" dirty="0"/>
          </a:p>
          <a:p>
            <a:pPr lvl="1">
              <a:buFont typeface="Wingdings" panose="05000000000000000000" pitchFamily="2" charset="2"/>
              <a:buChar char="q"/>
            </a:pPr>
            <a:r>
              <a:rPr lang="en-GB" sz="1800" dirty="0"/>
              <a:t>Recruitment of consultants.</a:t>
            </a:r>
          </a:p>
          <a:p>
            <a:pPr marL="457200" lvl="1" indent="0">
              <a:buNone/>
            </a:pPr>
            <a:endParaRPr lang="en-GB" sz="1800" dirty="0"/>
          </a:p>
          <a:p>
            <a:pPr lvl="1">
              <a:buFont typeface="Wingdings" panose="05000000000000000000" pitchFamily="2" charset="2"/>
              <a:buChar char="q"/>
            </a:pPr>
            <a:r>
              <a:rPr lang="en-US" sz="1800" dirty="0"/>
              <a:t>Printing and dissemination of health-related </a:t>
            </a:r>
            <a:r>
              <a:rPr lang="en-US" sz="1800" dirty="0"/>
              <a:t>and of IEC/BCC </a:t>
            </a:r>
            <a:r>
              <a:rPr lang="en-US" sz="1800" dirty="0"/>
              <a:t>materials</a:t>
            </a:r>
          </a:p>
          <a:p>
            <a:pPr marL="457200" lvl="1" indent="0">
              <a:buNone/>
            </a:pPr>
            <a:endParaRPr lang="en-US" sz="1800" dirty="0"/>
          </a:p>
          <a:p>
            <a:pPr lvl="1">
              <a:buFont typeface="Wingdings" panose="05000000000000000000" pitchFamily="2" charset="2"/>
              <a:buChar char="q"/>
            </a:pPr>
            <a:r>
              <a:rPr lang="en-US" sz="1800" dirty="0"/>
              <a:t>Payment of incentive for 15 Social Workers and 6 mental health clinicians </a:t>
            </a:r>
          </a:p>
          <a:p>
            <a:pPr marL="457200" lvl="1" indent="0">
              <a:buNone/>
            </a:pPr>
            <a:endParaRPr lang="en-US" sz="1800" dirty="0"/>
          </a:p>
          <a:p>
            <a:pPr lvl="1">
              <a:buFont typeface="Wingdings" panose="05000000000000000000" pitchFamily="2" charset="2"/>
              <a:buChar char="q"/>
            </a:pPr>
            <a:r>
              <a:rPr lang="en-US" sz="1800" dirty="0"/>
              <a:t>Procurement of stationary for drop-in centers</a:t>
            </a:r>
          </a:p>
          <a:p>
            <a:pPr marL="457200" lvl="1" indent="0">
              <a:buNone/>
            </a:pPr>
            <a:endParaRPr lang="en-US" sz="1800" dirty="0"/>
          </a:p>
          <a:p>
            <a:pPr lvl="1">
              <a:buFont typeface="Wingdings" panose="05000000000000000000" pitchFamily="2" charset="2"/>
              <a:buChar char="q"/>
            </a:pPr>
            <a:r>
              <a:rPr lang="en-US" sz="1800" dirty="0"/>
              <a:t>Conduct monitoring and supportive supervision at 3 drop-in centers </a:t>
            </a:r>
            <a:endParaRPr lang="en-US" sz="1800" dirty="0"/>
          </a:p>
          <a:p>
            <a:pPr marL="457200" lvl="1" indent="0">
              <a:buNone/>
            </a:pPr>
            <a:endParaRPr lang="en-US" sz="1800" dirty="0"/>
          </a:p>
          <a:p>
            <a:pPr lvl="1">
              <a:buFont typeface="Wingdings" panose="05000000000000000000" pitchFamily="2" charset="2"/>
              <a:buChar char="q"/>
            </a:pPr>
            <a:r>
              <a:rPr lang="en-US" sz="1800" dirty="0"/>
              <a:t>Local Procurement of drugs and medical supplies by Plan International</a:t>
            </a:r>
          </a:p>
          <a:p>
            <a:pPr marL="457200" lvl="1" indent="0">
              <a:buNone/>
            </a:pPr>
            <a:endParaRPr lang="en-US" sz="1800" dirty="0"/>
          </a:p>
          <a:p>
            <a:pPr lvl="1">
              <a:buFont typeface="Wingdings" panose="05000000000000000000" pitchFamily="2" charset="2"/>
              <a:buChar char="q"/>
            </a:pPr>
            <a:r>
              <a:rPr lang="en-US" sz="1800" dirty="0"/>
              <a:t>Work with Omi Noir and MSF to conduct training for social workers and clinicians</a:t>
            </a:r>
          </a:p>
          <a:p>
            <a:pPr lvl="1">
              <a:buFont typeface="Wingdings" panose="05000000000000000000" pitchFamily="2" charset="2"/>
              <a:buChar char="q"/>
            </a:pPr>
            <a:endParaRPr lang="en-US" sz="1800" dirty="0" smtClean="0">
              <a:solidFill>
                <a:prstClr val="black"/>
              </a:solidFill>
              <a:highlight>
                <a:srgbClr val="FFFF00"/>
              </a:highlight>
            </a:endParaRPr>
          </a:p>
          <a:p>
            <a:pPr lvl="1">
              <a:buFont typeface="Wingdings" panose="05000000000000000000" pitchFamily="2" charset="2"/>
              <a:buChar char="q"/>
            </a:pPr>
            <a:endParaRPr lang="en-US" sz="1800" dirty="0">
              <a:solidFill>
                <a:prstClr val="black"/>
              </a:solidFill>
              <a:highlight>
                <a:srgbClr val="FFFF00"/>
              </a:highlight>
            </a:endParaRPr>
          </a:p>
          <a:p>
            <a:pPr lvl="1">
              <a:buFont typeface="Wingdings" panose="05000000000000000000" pitchFamily="2" charset="2"/>
              <a:buChar char="q"/>
            </a:pPr>
            <a:endParaRPr lang="en-US" sz="1800" dirty="0"/>
          </a:p>
        </p:txBody>
      </p:sp>
      <p:cxnSp>
        <p:nvCxnSpPr>
          <p:cNvPr id="11" name="Straight Connector 10">
            <a:extLst>
              <a:ext uri="{FF2B5EF4-FFF2-40B4-BE49-F238E27FC236}">
                <a16:creationId xmlns="" xmlns:a16="http://schemas.microsoft.com/office/drawing/2014/main" id="{8C7E5FB6-7DE5-4D33-9E85-14C442A9C471}"/>
              </a:ext>
            </a:extLst>
          </p:cNvPr>
          <p:cNvCxnSpPr/>
          <p:nvPr/>
        </p:nvCxnSpPr>
        <p:spPr>
          <a:xfrm>
            <a:off x="914400" y="836586"/>
            <a:ext cx="10654224"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7050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3524</TotalTime>
  <Words>780</Words>
  <Application>Microsoft Office PowerPoint</Application>
  <PresentationFormat>Widescreen</PresentationFormat>
  <Paragraphs>130</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Courier New</vt:lpstr>
      <vt:lpstr>Wingdings</vt:lpstr>
      <vt:lpstr>Office Theme</vt:lpstr>
      <vt:lpstr>I. Project Summary </vt:lpstr>
      <vt:lpstr>II. Progress to date</vt:lpstr>
      <vt:lpstr>II. Progress to date</vt:lpstr>
      <vt:lpstr>Challenges</vt:lpstr>
      <vt:lpstr>III. Planned Activities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Naeun Choi</dc:creator>
  <cp:lastModifiedBy>Gerald</cp:lastModifiedBy>
  <cp:revision>139</cp:revision>
  <dcterms:created xsi:type="dcterms:W3CDTF">2018-10-31T09:17:51Z</dcterms:created>
  <dcterms:modified xsi:type="dcterms:W3CDTF">2019-10-10T20:23:55Z</dcterms:modified>
</cp:coreProperties>
</file>